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761" r:id="rId3"/>
    <p:sldId id="877" r:id="rId4"/>
    <p:sldId id="1159" r:id="rId5"/>
    <p:sldId id="799" r:id="rId6"/>
    <p:sldId id="1086" r:id="rId7"/>
    <p:sldId id="1271" r:id="rId8"/>
    <p:sldId id="1270" r:id="rId9"/>
    <p:sldId id="1136" r:id="rId10"/>
    <p:sldId id="1230" r:id="rId11"/>
    <p:sldId id="1265" r:id="rId12"/>
    <p:sldId id="500" r:id="rId13"/>
    <p:sldId id="521" r:id="rId14"/>
    <p:sldId id="474" r:id="rId15"/>
    <p:sldId id="468" r:id="rId16"/>
    <p:sldId id="305" r:id="rId17"/>
    <p:sldId id="306" r:id="rId18"/>
    <p:sldId id="1266" r:id="rId19"/>
    <p:sldId id="1160" r:id="rId20"/>
    <p:sldId id="1211" r:id="rId21"/>
    <p:sldId id="545" r:id="rId22"/>
    <p:sldId id="558" r:id="rId23"/>
    <p:sldId id="546" r:id="rId24"/>
    <p:sldId id="550" r:id="rId25"/>
    <p:sldId id="1254" r:id="rId26"/>
    <p:sldId id="1217" r:id="rId27"/>
    <p:sldId id="1133" r:id="rId28"/>
    <p:sldId id="1242" r:id="rId29"/>
    <p:sldId id="1221" r:id="rId30"/>
    <p:sldId id="1281" r:id="rId31"/>
    <p:sldId id="1222" r:id="rId32"/>
    <p:sldId id="1272" r:id="rId33"/>
    <p:sldId id="1223" r:id="rId34"/>
    <p:sldId id="1075" r:id="rId35"/>
    <p:sldId id="1076" r:id="rId36"/>
    <p:sldId id="1077" r:id="rId37"/>
    <p:sldId id="1078" r:id="rId38"/>
    <p:sldId id="1280" r:id="rId39"/>
    <p:sldId id="1169" r:id="rId40"/>
    <p:sldId id="1274" r:id="rId41"/>
    <p:sldId id="1273" r:id="rId42"/>
    <p:sldId id="1267" r:id="rId43"/>
    <p:sldId id="1279" r:id="rId44"/>
    <p:sldId id="1278" r:id="rId45"/>
    <p:sldId id="1275" r:id="rId46"/>
    <p:sldId id="1277" r:id="rId47"/>
    <p:sldId id="1282" r:id="rId48"/>
    <p:sldId id="1264" r:id="rId49"/>
    <p:sldId id="797" r:id="rId50"/>
    <p:sldId id="772" r:id="rId51"/>
    <p:sldId id="798" r:id="rId52"/>
    <p:sldId id="684" r:id="rId5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8"/>
    <p:restoredTop sz="94436"/>
  </p:normalViewPr>
  <p:slideViewPr>
    <p:cSldViewPr>
      <p:cViewPr varScale="1">
        <p:scale>
          <a:sx n="104" d="100"/>
          <a:sy n="104" d="100"/>
        </p:scale>
        <p:origin x="676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6/28/2020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7106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425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슬라이드 이미지 개체 틀 1">
            <a:extLst>
              <a:ext uri="{FF2B5EF4-FFF2-40B4-BE49-F238E27FC236}">
                <a16:creationId xmlns="" xmlns:a16="http://schemas.microsoft.com/office/drawing/2014/main" id="{BFE08187-2350-DB46-9FC4-C22A0B424F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슬라이드 노트 개체 틀 2">
            <a:extLst>
              <a:ext uri="{FF2B5EF4-FFF2-40B4-BE49-F238E27FC236}">
                <a16:creationId xmlns="" xmlns:a16="http://schemas.microsoft.com/office/drawing/2014/main" id="{D59AB75D-AE8F-0846-B3B2-61E619AF88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124932" name="슬라이드 번호 개체 틀 3">
            <a:extLst>
              <a:ext uri="{FF2B5EF4-FFF2-40B4-BE49-F238E27FC236}">
                <a16:creationId xmlns="" xmlns:a16="http://schemas.microsoft.com/office/drawing/2014/main" id="{70E9599C-4115-A444-B0EF-49A9C4BBE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5745A0A0-842A-4143-95D6-5247AAC04941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5515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슬라이드 이미지 개체 틀 1">
            <a:extLst>
              <a:ext uri="{FF2B5EF4-FFF2-40B4-BE49-F238E27FC236}">
                <a16:creationId xmlns="" xmlns:a16="http://schemas.microsoft.com/office/drawing/2014/main" id="{36DBF6AC-C46B-7042-9353-87631AFF3C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슬라이드 노트 개체 틀 2">
            <a:extLst>
              <a:ext uri="{FF2B5EF4-FFF2-40B4-BE49-F238E27FC236}">
                <a16:creationId xmlns="" xmlns:a16="http://schemas.microsoft.com/office/drawing/2014/main" id="{7E843B08-35CB-4C4A-AABF-61FE972EC4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1. Usage (Introduction)</a:t>
            </a:r>
            <a:endParaRPr lang="ko-KR" altLang="en-US"/>
          </a:p>
        </p:txBody>
      </p:sp>
      <p:sp>
        <p:nvSpPr>
          <p:cNvPr id="126980" name="슬라이드 번호 개체 틀 3">
            <a:extLst>
              <a:ext uri="{FF2B5EF4-FFF2-40B4-BE49-F238E27FC236}">
                <a16:creationId xmlns="" xmlns:a16="http://schemas.microsoft.com/office/drawing/2014/main" id="{A3FFCEE8-1607-6F47-A210-DF6CE6C97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4C02444-35B0-724F-840A-6D5ECF632616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7057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슬라이드 이미지 개체 틀 1">
            <a:extLst>
              <a:ext uri="{FF2B5EF4-FFF2-40B4-BE49-F238E27FC236}">
                <a16:creationId xmlns="" xmlns:a16="http://schemas.microsoft.com/office/drawing/2014/main" id="{3DCFB9FD-9E77-6044-99BF-AEB4910636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슬라이드 노트 개체 틀 2">
            <a:extLst>
              <a:ext uri="{FF2B5EF4-FFF2-40B4-BE49-F238E27FC236}">
                <a16:creationId xmlns="" xmlns:a16="http://schemas.microsoft.com/office/drawing/2014/main" id="{D8D0F4F0-F8B0-3844-B563-8EB2DB10D2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6. Activity</a:t>
            </a:r>
            <a:endParaRPr lang="ko-KR" altLang="en-US"/>
          </a:p>
        </p:txBody>
      </p:sp>
      <p:sp>
        <p:nvSpPr>
          <p:cNvPr id="130052" name="슬라이드 번호 개체 틀 3">
            <a:extLst>
              <a:ext uri="{FF2B5EF4-FFF2-40B4-BE49-F238E27FC236}">
                <a16:creationId xmlns="" xmlns:a16="http://schemas.microsoft.com/office/drawing/2014/main" id="{9314DDC2-1B89-644C-A9F6-EDB9E1B62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4D0BCFD-37E4-3C4A-A8A5-D76AAE163BC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3158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슬라이드 이미지 개체 틀 1">
            <a:extLst>
              <a:ext uri="{FF2B5EF4-FFF2-40B4-BE49-F238E27FC236}">
                <a16:creationId xmlns="" xmlns:a16="http://schemas.microsoft.com/office/drawing/2014/main" id="{DF31A93C-67F4-D441-A6CE-F0D86BC4CA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슬라이드 노트 개체 틀 2">
            <a:extLst>
              <a:ext uri="{FF2B5EF4-FFF2-40B4-BE49-F238E27FC236}">
                <a16:creationId xmlns="" xmlns:a16="http://schemas.microsoft.com/office/drawing/2014/main" id="{DDC9C8B3-7E55-FD41-9B80-F0473EC535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6. Activity</a:t>
            </a:r>
            <a:endParaRPr lang="ko-KR" altLang="en-US"/>
          </a:p>
        </p:txBody>
      </p:sp>
      <p:sp>
        <p:nvSpPr>
          <p:cNvPr id="132100" name="슬라이드 번호 개체 틀 3">
            <a:extLst>
              <a:ext uri="{FF2B5EF4-FFF2-40B4-BE49-F238E27FC236}">
                <a16:creationId xmlns="" xmlns:a16="http://schemas.microsoft.com/office/drawing/2014/main" id="{1DAAF23B-3FB6-0D46-93BA-6A9162BAA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89521D1-4917-A64C-9D89-858B9CB90BEE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4648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="" xmlns:a16="http://schemas.microsoft.com/office/drawing/2014/main" id="{D3FD3ECB-69E7-984A-B46F-F306D31C93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>
            <a:extLst>
              <a:ext uri="{FF2B5EF4-FFF2-40B4-BE49-F238E27FC236}">
                <a16:creationId xmlns="" xmlns:a16="http://schemas.microsoft.com/office/drawing/2014/main" id="{975F553D-C8F5-854E-8849-F7AEF3CA6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6104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="" xmlns:a16="http://schemas.microsoft.com/office/drawing/2014/main" id="{0A66358C-C3FA-A247-8FFF-BF31633157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="" xmlns:a16="http://schemas.microsoft.com/office/drawing/2014/main" id="{55C62786-2495-B44E-BD39-74B1A9350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2428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="" xmlns:a16="http://schemas.microsoft.com/office/drawing/2014/main" id="{C74D8861-331E-8945-BB11-B7A7018946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="" xmlns:a16="http://schemas.microsoft.com/office/drawing/2014/main" id="{7E561E62-B895-E64B-9B3A-E332B799D8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9983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="" xmlns:a16="http://schemas.microsoft.com/office/drawing/2014/main" id="{3A7D0A96-A223-ED4D-B5C5-758AA2AC6C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="" xmlns:a16="http://schemas.microsoft.com/office/drawing/2014/main" id="{5AF9AEB9-6E01-2043-9391-32B3DD68EF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583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-YBWz4Oxr-0&amp;t=10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zP1M49ijBt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3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sq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WW0YTG0Fio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sq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sq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25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6435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아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어도 돼요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6318"/>
            <a:ext cx="8229600" cy="495697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400" dirty="0"/>
              <a:t>(</a:t>
            </a:r>
            <a:r>
              <a:rPr lang="ko-KR" altLang="en-US" sz="2400" dirty="0"/>
              <a:t>동사에 붙어</a:t>
            </a:r>
            <a:r>
              <a:rPr lang="en-US" altLang="ko-KR" sz="2400" dirty="0"/>
              <a:t>)</a:t>
            </a:r>
            <a:r>
              <a:rPr lang="ko-KR" altLang="en-US" sz="2400" dirty="0"/>
              <a:t> 허락이나 허용의 뜻을 나타냄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400" dirty="0"/>
              <a:t>(Attached to a verb) This is used to permit someone to do something.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제가 여기에 앉</a:t>
            </a:r>
            <a:r>
              <a:rPr lang="ko-KR" altLang="en-US" sz="2400" u="sng" dirty="0">
                <a:solidFill>
                  <a:srgbClr val="FF0000"/>
                </a:solidFill>
              </a:rPr>
              <a:t>아도 돼요</a:t>
            </a:r>
            <a:r>
              <a:rPr lang="en-US" altLang="ko-KR" sz="2400" u="sng" dirty="0">
                <a:solidFill>
                  <a:srgbClr val="FF0000"/>
                </a:solidFill>
              </a:rPr>
              <a:t>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4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7C9CC848-6C2D-6046-B2E7-F81FEF185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308810"/>
              </p:ext>
            </p:extLst>
          </p:nvPr>
        </p:nvGraphicFramePr>
        <p:xfrm>
          <a:off x="611561" y="3573016"/>
          <a:ext cx="7920880" cy="23762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231">
                  <a:extLst>
                    <a:ext uri="{9D8B030D-6E8A-4147-A177-3AD203B41FA5}">
                      <a16:colId xmlns="" xmlns:a16="http://schemas.microsoft.com/office/drawing/2014/main" val="3941055021"/>
                    </a:ext>
                  </a:extLst>
                </a:gridCol>
                <a:gridCol w="2448272">
                  <a:extLst>
                    <a:ext uri="{9D8B030D-6E8A-4147-A177-3AD203B41FA5}">
                      <a16:colId xmlns="" xmlns:a16="http://schemas.microsoft.com/office/drawing/2014/main" val="1990498032"/>
                    </a:ext>
                  </a:extLst>
                </a:gridCol>
                <a:gridCol w="3384377">
                  <a:extLst>
                    <a:ext uri="{9D8B030D-6E8A-4147-A177-3AD203B41FA5}">
                      <a16:colId xmlns="" xmlns:a16="http://schemas.microsoft.com/office/drawing/2014/main" val="3649120457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아도 </a:t>
                      </a:r>
                      <a:r>
                        <a:rPr lang="ko-KR" altLang="en-US" dirty="0"/>
                        <a:t>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가도 되다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smtClean="0"/>
                        <a:t>앉아도 </a:t>
                      </a:r>
                      <a:r>
                        <a:rPr lang="ko-KR" altLang="en-US" dirty="0"/>
                        <a:t>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0772885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이외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어도 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먹어도 되다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들어도 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393469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ko-KR" altLang="en-US" dirty="0"/>
                        <a:t>해도 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전화해도 되다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44405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28DB93DE-40B8-7544-9F65-D57D827D1CA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C28601F-81A8-3448-AA06-B6F37A370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352928" cy="5832648"/>
          </a:xfr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5413833-3DAC-5344-93BB-C4B03BD93247}"/>
              </a:ext>
            </a:extLst>
          </p:cNvPr>
          <p:cNvSpPr txBox="1"/>
          <p:nvPr/>
        </p:nvSpPr>
        <p:spPr>
          <a:xfrm>
            <a:off x="5436096" y="314096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타도 돼요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4B39E0A-E4EF-B145-8BCE-46DC4B6FF0E1}"/>
              </a:ext>
            </a:extLst>
          </p:cNvPr>
          <p:cNvSpPr txBox="1"/>
          <p:nvPr/>
        </p:nvSpPr>
        <p:spPr>
          <a:xfrm>
            <a:off x="5148064" y="420312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먹어도 돼요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BA2ED56-AACA-C54B-ABD6-A8B38ECD73F0}"/>
              </a:ext>
            </a:extLst>
          </p:cNvPr>
          <p:cNvSpPr txBox="1"/>
          <p:nvPr/>
        </p:nvSpPr>
        <p:spPr>
          <a:xfrm>
            <a:off x="6300192" y="5254145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봐도 돼요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396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>
            <a:extLst>
              <a:ext uri="{FF2B5EF4-FFF2-40B4-BE49-F238E27FC236}">
                <a16:creationId xmlns="" xmlns:a16="http://schemas.microsoft.com/office/drawing/2014/main" id="{34C4B5D9-B3A4-4C4E-8921-022F01536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0648"/>
            <a:ext cx="8424862" cy="1169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can; one should not</a:t>
            </a:r>
          </a:p>
          <a:p>
            <a:pPr eaLnBrk="1" latinLnBrk="1" hangingPunct="1">
              <a:spcBef>
                <a:spcPct val="50000"/>
              </a:spcBef>
            </a:pP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="" xmlns:a16="http://schemas.microsoft.com/office/drawing/2014/main" id="{A9BAC9C3-F1AC-5646-AAE8-0B8A380E6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871921"/>
            <a:ext cx="8352606" cy="120015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You can wear shoes in the house.</a:t>
            </a:r>
          </a:p>
          <a:p>
            <a:pPr eaLnBrk="1" latinLnBrk="1" hangingPunct="1"/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="" xmlns:a16="http://schemas.microsoft.com/office/drawing/2014/main" id="{C34B12A0-5715-7A48-BF56-C365B135E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71525"/>
            <a:ext cx="75247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o-KR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아</a:t>
            </a:r>
            <a:r>
              <a:rPr lang="en-US" altLang="ko-KR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어도 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되다</a:t>
            </a:r>
            <a:r>
              <a:rPr lang="en-US" altLang="ko-KR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-(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으</a:t>
            </a:r>
            <a:r>
              <a:rPr lang="en-US" altLang="ko-KR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o-KR" alt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면 안 되다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068E3A89-9131-A340-968D-B41316378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800" y="2525971"/>
            <a:ext cx="764237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집에서 신발 신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어도 돼요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="" xmlns:a16="http://schemas.microsoft.com/office/drawing/2014/main" id="{38F82D51-DC8F-0448-8DC4-B3DB28878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535362"/>
            <a:ext cx="8280350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You shouldn’t write your name with a red pen. </a:t>
            </a:r>
          </a:p>
          <a:p>
            <a:pPr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ko-KR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="" xmlns:a16="http://schemas.microsoft.com/office/drawing/2014/main" id="{2DFD94AF-239C-1E48-A684-85E0D5269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314" y="4047093"/>
            <a:ext cx="7704856" cy="4603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빨간 펜으로 이름 쓰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면 안 돼요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="" xmlns:a16="http://schemas.microsoft.com/office/drawing/2014/main" id="{174413AF-4078-FA4F-AE42-7D2C16A3A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5373216"/>
            <a:ext cx="82803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don’t have to~: </a:t>
            </a:r>
            <a:r>
              <a:rPr lang="en-US" altLang="ko-K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V.S</a:t>
            </a:r>
            <a:r>
              <a:rPr lang="en-US" altLang="ko-KR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ko-KR" alt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지 </a:t>
            </a:r>
            <a:r>
              <a:rPr lang="ko-KR" alt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않아도 되다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8D812241-C264-6743-9B2A-2ED0FFC8648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65D14CC-38E4-4341-90B7-155BB60FE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1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nimBg="1"/>
      <p:bldP spid="7" grpId="0"/>
      <p:bldP spid="6" grpId="0"/>
      <p:bldP spid="9" grpId="0" animBg="1"/>
      <p:bldP spid="10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6">
            <a:extLst>
              <a:ext uri="{FF2B5EF4-FFF2-40B4-BE49-F238E27FC236}">
                <a16:creationId xmlns="" xmlns:a16="http://schemas.microsoft.com/office/drawing/2014/main" id="{FF9E0E32-54B8-2941-AA03-D2608473B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149736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7" name="Text Box 8">
            <a:extLst>
              <a:ext uri="{FF2B5EF4-FFF2-40B4-BE49-F238E27FC236}">
                <a16:creationId xmlns="" xmlns:a16="http://schemas.microsoft.com/office/drawing/2014/main" id="{8FAAD5DB-3811-5F43-BE4F-C6C02B13E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762000"/>
            <a:ext cx="662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운전하면서 </a:t>
            </a:r>
            <a:r>
              <a:rPr lang="en-US" altLang="ko-KR" sz="2800" dirty="0"/>
              <a:t>_________ </a:t>
            </a:r>
            <a:r>
              <a:rPr lang="en-US" altLang="ko-KR" sz="2800" dirty="0">
                <a:solidFill>
                  <a:srgbClr val="0066FF"/>
                </a:solidFill>
              </a:rPr>
              <a:t>-</a:t>
            </a:r>
            <a:r>
              <a:rPr lang="ko-KR" altLang="en-US" sz="2800" dirty="0" smtClean="0">
                <a:solidFill>
                  <a:srgbClr val="0066FF"/>
                </a:solidFill>
              </a:rPr>
              <a:t>아</a:t>
            </a:r>
            <a:r>
              <a:rPr lang="en-US" altLang="ko-KR" sz="2800" dirty="0" smtClean="0">
                <a:solidFill>
                  <a:srgbClr val="0066FF"/>
                </a:solidFill>
              </a:rPr>
              <a:t>/</a:t>
            </a:r>
            <a:r>
              <a:rPr lang="ko-KR" altLang="en-US" sz="2800" dirty="0" smtClean="0">
                <a:solidFill>
                  <a:srgbClr val="0066FF"/>
                </a:solidFill>
              </a:rPr>
              <a:t>어도 </a:t>
            </a:r>
            <a:r>
              <a:rPr lang="ko-KR" altLang="en-US" sz="2800" dirty="0">
                <a:solidFill>
                  <a:srgbClr val="0066FF"/>
                </a:solidFill>
              </a:rPr>
              <a:t>돼요</a:t>
            </a:r>
            <a:r>
              <a:rPr lang="en-US" altLang="ko-KR" sz="2800" dirty="0"/>
              <a:t>.</a:t>
            </a:r>
          </a:p>
        </p:txBody>
      </p:sp>
      <p:pic>
        <p:nvPicPr>
          <p:cNvPr id="55305" name="Picture 9" descr="j0339534[1]">
            <a:extLst>
              <a:ext uri="{FF2B5EF4-FFF2-40B4-BE49-F238E27FC236}">
                <a16:creationId xmlns="" xmlns:a16="http://schemas.microsoft.com/office/drawing/2014/main" id="{B0594848-047A-3846-8172-364AB5BBB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52600"/>
            <a:ext cx="94684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9" name="Text Box 13">
            <a:extLst>
              <a:ext uri="{FF2B5EF4-FFF2-40B4-BE49-F238E27FC236}">
                <a16:creationId xmlns="" xmlns:a16="http://schemas.microsoft.com/office/drawing/2014/main" id="{4F7C9A69-C439-C340-BF44-7E1F88CB0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76600"/>
            <a:ext cx="662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/>
              <a:t>운전하면서 </a:t>
            </a:r>
            <a:r>
              <a:rPr lang="en-US" altLang="ko-KR" sz="2800" dirty="0"/>
              <a:t>_________ </a:t>
            </a:r>
            <a:r>
              <a:rPr lang="en-US" altLang="ko-KR" sz="2800" dirty="0">
                <a:solidFill>
                  <a:srgbClr val="FF3300"/>
                </a:solidFill>
              </a:rPr>
              <a:t>-</a:t>
            </a:r>
            <a:r>
              <a:rPr lang="en-US" altLang="ko-KR" sz="2800" dirty="0" smtClean="0">
                <a:solidFill>
                  <a:srgbClr val="FF3300"/>
                </a:solidFill>
              </a:rPr>
              <a:t>(</a:t>
            </a:r>
            <a:r>
              <a:rPr lang="ko-KR" altLang="en-US" sz="2800" dirty="0">
                <a:solidFill>
                  <a:srgbClr val="FF3300"/>
                </a:solidFill>
              </a:rPr>
              <a:t>으</a:t>
            </a:r>
            <a:r>
              <a:rPr lang="en-US" altLang="ko-KR" sz="2800" dirty="0">
                <a:solidFill>
                  <a:srgbClr val="FF3300"/>
                </a:solidFill>
              </a:rPr>
              <a:t>)</a:t>
            </a:r>
            <a:r>
              <a:rPr lang="ko-KR" altLang="en-US" sz="2800" dirty="0">
                <a:solidFill>
                  <a:srgbClr val="FF3300"/>
                </a:solidFill>
              </a:rPr>
              <a:t>면 안 돼요</a:t>
            </a:r>
            <a:r>
              <a:rPr lang="en-US" altLang="ko-KR" sz="2800" dirty="0"/>
              <a:t>.</a:t>
            </a:r>
          </a:p>
        </p:txBody>
      </p:sp>
      <p:pic>
        <p:nvPicPr>
          <p:cNvPr id="55311" name="Picture 15">
            <a:extLst>
              <a:ext uri="{FF2B5EF4-FFF2-40B4-BE49-F238E27FC236}">
                <a16:creationId xmlns="" xmlns:a16="http://schemas.microsoft.com/office/drawing/2014/main" id="{1791CC1B-F30A-2C46-8690-6C507CBD7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43400"/>
            <a:ext cx="101885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2" name="Picture 16">
            <a:extLst>
              <a:ext uri="{FF2B5EF4-FFF2-40B4-BE49-F238E27FC236}">
                <a16:creationId xmlns="" xmlns:a16="http://schemas.microsoft.com/office/drawing/2014/main" id="{2E8B57E6-7A0A-864C-970F-546D8EC1E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419600"/>
            <a:ext cx="141696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16" name="Picture 20" descr="j0351236[1]">
            <a:extLst>
              <a:ext uri="{FF2B5EF4-FFF2-40B4-BE49-F238E27FC236}">
                <a16:creationId xmlns="" xmlns:a16="http://schemas.microsoft.com/office/drawing/2014/main" id="{C265EA32-A166-1941-8F42-376D8A4F7C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48200" y="1752600"/>
            <a:ext cx="1066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12" name="Google Shape;182;p29">
            <a:extLst>
              <a:ext uri="{FF2B5EF4-FFF2-40B4-BE49-F238E27FC236}">
                <a16:creationId xmlns="" xmlns:a16="http://schemas.microsoft.com/office/drawing/2014/main" id="{25DB1B1D-4CCD-CE45-A86E-B5D90CD6A71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78AA4D2-C3BE-D643-9407-812CA4BD4D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1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9" grpId="0"/>
      <p:bldP spid="553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13">
            <a:extLst>
              <a:ext uri="{FF2B5EF4-FFF2-40B4-BE49-F238E27FC236}">
                <a16:creationId xmlns="" xmlns:a16="http://schemas.microsoft.com/office/drawing/2014/main" id="{D547DB83-0F0E-DD42-9F1D-88D8F1702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92" y="1196752"/>
            <a:ext cx="8382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V.S. -</a:t>
            </a:r>
            <a:r>
              <a:rPr lang="ko-K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아</a:t>
            </a:r>
            <a:r>
              <a:rPr lang="en-US" altLang="ko-K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어도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되다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V.S. </a:t>
            </a:r>
            <a:r>
              <a:rPr lang="en-US" altLang="ko-K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-(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으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면 안 되다</a:t>
            </a: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94" name="Text Box 22">
            <a:extLst>
              <a:ext uri="{FF2B5EF4-FFF2-40B4-BE49-F238E27FC236}">
                <a16:creationId xmlns="" xmlns:a16="http://schemas.microsoft.com/office/drawing/2014/main" id="{5C3B3396-5F3F-474F-B6A7-A5C668B9845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1993251" y="3941897"/>
            <a:ext cx="20128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permission</a:t>
            </a:r>
          </a:p>
        </p:txBody>
      </p:sp>
      <p:sp>
        <p:nvSpPr>
          <p:cNvPr id="54295" name="Text Box 23">
            <a:extLst>
              <a:ext uri="{FF2B5EF4-FFF2-40B4-BE49-F238E27FC236}">
                <a16:creationId xmlns="" xmlns:a16="http://schemas.microsoft.com/office/drawing/2014/main" id="{CB74D75E-D0B3-724E-816A-FBBEAF5E7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3921620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prohibition</a:t>
            </a:r>
          </a:p>
        </p:txBody>
      </p:sp>
      <p:sp>
        <p:nvSpPr>
          <p:cNvPr id="2" name="Down Arrow 1">
            <a:extLst>
              <a:ext uri="{FF2B5EF4-FFF2-40B4-BE49-F238E27FC236}">
                <a16:creationId xmlns="" xmlns:a16="http://schemas.microsoft.com/office/drawing/2014/main" id="{36056471-38B3-4212-A07D-F2B2B50632B3}"/>
              </a:ext>
            </a:extLst>
          </p:cNvPr>
          <p:cNvSpPr/>
          <p:nvPr/>
        </p:nvSpPr>
        <p:spPr>
          <a:xfrm>
            <a:off x="2483768" y="2081125"/>
            <a:ext cx="515888" cy="15446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en-US"/>
          </a:p>
        </p:txBody>
      </p:sp>
      <p:sp>
        <p:nvSpPr>
          <p:cNvPr id="17" name="Down Arrow 16">
            <a:extLst>
              <a:ext uri="{FF2B5EF4-FFF2-40B4-BE49-F238E27FC236}">
                <a16:creationId xmlns="" xmlns:a16="http://schemas.microsoft.com/office/drawing/2014/main" id="{10ABCA1A-E642-4B53-8D08-23072186AD1B}"/>
              </a:ext>
            </a:extLst>
          </p:cNvPr>
          <p:cNvSpPr/>
          <p:nvPr/>
        </p:nvSpPr>
        <p:spPr>
          <a:xfrm>
            <a:off x="5940152" y="2060848"/>
            <a:ext cx="515888" cy="15446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17975978-F507-704F-870B-48EF29C0626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4F5D057-6178-BA41-B249-80129FC03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1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4" grpId="0"/>
      <p:bldP spid="54295" grpId="0"/>
      <p:bldP spid="2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2">
            <a:extLst>
              <a:ext uri="{FF2B5EF4-FFF2-40B4-BE49-F238E27FC236}">
                <a16:creationId xmlns="" xmlns:a16="http://schemas.microsoft.com/office/drawing/2014/main" id="{7853438B-10AA-7848-83BC-BA16329A6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52400"/>
            <a:ext cx="502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>
                <a:solidFill>
                  <a:srgbClr val="0000FF"/>
                </a:solidFill>
                <a:latin typeface="Times New Roman" panose="02020603050405020304" pitchFamily="18" charset="0"/>
              </a:rPr>
              <a:t>Permission and Prohibition</a:t>
            </a:r>
          </a:p>
        </p:txBody>
      </p:sp>
      <p:sp>
        <p:nvSpPr>
          <p:cNvPr id="3" name="Text Box 8">
            <a:extLst>
              <a:ext uri="{FF2B5EF4-FFF2-40B4-BE49-F238E27FC236}">
                <a16:creationId xmlns="" xmlns:a16="http://schemas.microsoft.com/office/drawing/2014/main" id="{3DB240A5-B0A9-4A39-B1ED-3D22703F3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840737"/>
            <a:ext cx="3960440" cy="310854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You Can</a:t>
            </a:r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</p:txBody>
      </p:sp>
      <p:sp>
        <p:nvSpPr>
          <p:cNvPr id="4" name="Text Box 8">
            <a:extLst>
              <a:ext uri="{FF2B5EF4-FFF2-40B4-BE49-F238E27FC236}">
                <a16:creationId xmlns="" xmlns:a16="http://schemas.microsoft.com/office/drawing/2014/main" id="{417C9306-ABA8-4058-B3E8-2E7F0435C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3117" y="2834672"/>
            <a:ext cx="3363414" cy="310854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You shouldn’t</a:t>
            </a:r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</p:txBody>
      </p:sp>
      <p:sp>
        <p:nvSpPr>
          <p:cNvPr id="5" name="Text Box 8">
            <a:extLst>
              <a:ext uri="{FF2B5EF4-FFF2-40B4-BE49-F238E27FC236}">
                <a16:creationId xmlns="" xmlns:a16="http://schemas.microsoft.com/office/drawing/2014/main" id="{A3472C9E-3367-4737-9D99-7AB149C73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778430"/>
            <a:ext cx="7996361" cy="18161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  <a:p>
            <a:pPr eaLnBrk="1" latinLnBrk="1" hangingPunct="1">
              <a:spcBef>
                <a:spcPct val="50000"/>
              </a:spcBef>
              <a:defRPr/>
            </a:pPr>
            <a:endParaRPr lang="en-US" altLang="ko-KR" sz="2800" dirty="0"/>
          </a:p>
        </p:txBody>
      </p:sp>
      <p:sp>
        <p:nvSpPr>
          <p:cNvPr id="6" name="Text Box 8">
            <a:extLst>
              <a:ext uri="{FF2B5EF4-FFF2-40B4-BE49-F238E27FC236}">
                <a16:creationId xmlns="" xmlns:a16="http://schemas.microsoft.com/office/drawing/2014/main" id="{9C7C7E83-F36F-6540-A34B-BD3EFF057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050258"/>
            <a:ext cx="2863899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400" dirty="0"/>
              <a:t>영어로만 말하다</a:t>
            </a:r>
            <a:endParaRPr lang="en-US" altLang="ko-KR" sz="2400" dirty="0"/>
          </a:p>
        </p:txBody>
      </p:sp>
      <p:sp>
        <p:nvSpPr>
          <p:cNvPr id="7" name="Text Box 8">
            <a:extLst>
              <a:ext uri="{FF2B5EF4-FFF2-40B4-BE49-F238E27FC236}">
                <a16:creationId xmlns="" xmlns:a16="http://schemas.microsoft.com/office/drawing/2014/main" id="{9BF8120A-5D95-2641-9174-37C251E21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1031869"/>
            <a:ext cx="374441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/>
              <a:t>친구하고 한국어로 말하다</a:t>
            </a:r>
            <a:endParaRPr lang="en-US" altLang="ko-KR" sz="2400" dirty="0"/>
          </a:p>
        </p:txBody>
      </p:sp>
      <p:sp>
        <p:nvSpPr>
          <p:cNvPr id="8" name="Text Box 8">
            <a:extLst>
              <a:ext uri="{FF2B5EF4-FFF2-40B4-BE49-F238E27FC236}">
                <a16:creationId xmlns="" xmlns:a16="http://schemas.microsoft.com/office/drawing/2014/main" id="{A8508A59-14FA-9647-BC39-0198A1845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1752" y="1031869"/>
            <a:ext cx="93610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/>
              <a:t>자다</a:t>
            </a:r>
            <a:endParaRPr lang="en-US" altLang="ko-KR" sz="2400" dirty="0"/>
          </a:p>
        </p:txBody>
      </p:sp>
      <p:sp>
        <p:nvSpPr>
          <p:cNvPr id="9" name="Text Box 8">
            <a:extLst>
              <a:ext uri="{FF2B5EF4-FFF2-40B4-BE49-F238E27FC236}">
                <a16:creationId xmlns="" xmlns:a16="http://schemas.microsoft.com/office/drawing/2014/main" id="{24DF123F-290A-0346-8314-FC9C02E35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264" y="1712907"/>
            <a:ext cx="228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ko-KR" altLang="en-US" sz="2400" dirty="0"/>
              <a:t>거짓말 하다</a:t>
            </a:r>
            <a:endParaRPr lang="en-US" altLang="ko-KR" sz="2400" dirty="0"/>
          </a:p>
        </p:txBody>
      </p:sp>
      <p:sp>
        <p:nvSpPr>
          <p:cNvPr id="10" name="Text Box 8">
            <a:extLst>
              <a:ext uri="{FF2B5EF4-FFF2-40B4-BE49-F238E27FC236}">
                <a16:creationId xmlns="" xmlns:a16="http://schemas.microsoft.com/office/drawing/2014/main" id="{8936AE60-1E2E-064B-8DE7-DF0F66973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464" y="1712907"/>
            <a:ext cx="289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/>
              <a:t>공부 열심히 하다 </a:t>
            </a:r>
            <a:endParaRPr lang="en-US" altLang="ko-KR" sz="2400" dirty="0"/>
          </a:p>
        </p:txBody>
      </p:sp>
      <p:sp>
        <p:nvSpPr>
          <p:cNvPr id="11" name="Text Box 8">
            <a:extLst>
              <a:ext uri="{FF2B5EF4-FFF2-40B4-BE49-F238E27FC236}">
                <a16:creationId xmlns="" xmlns:a16="http://schemas.microsoft.com/office/drawing/2014/main" id="{129D955E-36A2-9D49-8397-D3C872532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431" y="1694519"/>
            <a:ext cx="289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/>
              <a:t>한국어 연습하다</a:t>
            </a:r>
            <a:endParaRPr lang="en-US" altLang="ko-KR" sz="2400" dirty="0"/>
          </a:p>
        </p:txBody>
      </p:sp>
      <p:sp>
        <p:nvSpPr>
          <p:cNvPr id="12" name="Google Shape;182;p29">
            <a:extLst>
              <a:ext uri="{FF2B5EF4-FFF2-40B4-BE49-F238E27FC236}">
                <a16:creationId xmlns="" xmlns:a16="http://schemas.microsoft.com/office/drawing/2014/main" id="{5714BF4F-6B6F-1943-807A-D163A7E14AE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1AD0F6F-B223-5A45-A0C7-828185C59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7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0.00439 L 0.53264 0.360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97" y="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29132 0.3685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66" y="1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1 0.44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2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0.52569 0.455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85" y="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2709 L -0.225 0.400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50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51666 0.49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33" y="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4">
            <a:extLst>
              <a:ext uri="{FF2B5EF4-FFF2-40B4-BE49-F238E27FC236}">
                <a16:creationId xmlns="" xmlns:a16="http://schemas.microsoft.com/office/drawing/2014/main" id="{CCA7D3C8-F0DD-0843-BAEC-5D8CC120C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64766"/>
            <a:ext cx="8229600" cy="3170099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1. You should not wear shoes in the house.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2. You should not write your name with a red pen.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3. You should not eat </a:t>
            </a:r>
            <a:r>
              <a:rPr lang="ko-KR" altLang="en-US" sz="2000" dirty="0">
                <a:latin typeface="Palatino Linotype" panose="02040502050505030304" pitchFamily="18" charset="0"/>
              </a:rPr>
              <a:t>미역국 </a:t>
            </a:r>
            <a:r>
              <a:rPr lang="en-US" altLang="ko-KR" sz="2000" dirty="0">
                <a:latin typeface="Palatino Linotype" panose="02040502050505030304" pitchFamily="18" charset="0"/>
              </a:rPr>
              <a:t>on the exam day.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</p:txBody>
      </p:sp>
      <p:sp>
        <p:nvSpPr>
          <p:cNvPr id="56326" name="Text Box 6">
            <a:extLst>
              <a:ext uri="{FF2B5EF4-FFF2-40B4-BE49-F238E27FC236}">
                <a16:creationId xmlns="" xmlns:a16="http://schemas.microsoft.com/office/drawing/2014/main" id="{A02F4CBA-599A-5244-8AFE-D62D83C44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965985"/>
            <a:ext cx="46085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집에서 신발을 신으면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29028" name="Text Box 8">
            <a:extLst>
              <a:ext uri="{FF2B5EF4-FFF2-40B4-BE49-F238E27FC236}">
                <a16:creationId xmlns="" xmlns:a16="http://schemas.microsoft.com/office/drawing/2014/main" id="{A41946E4-C657-904A-9134-5FB888860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1000"/>
            <a:ext cx="2971800" cy="51911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   한국의 문화</a:t>
            </a:r>
          </a:p>
        </p:txBody>
      </p:sp>
      <p:sp>
        <p:nvSpPr>
          <p:cNvPr id="56330" name="Text Box 10">
            <a:extLst>
              <a:ext uri="{FF2B5EF4-FFF2-40B4-BE49-F238E27FC236}">
                <a16:creationId xmlns="" xmlns:a16="http://schemas.microsoft.com/office/drawing/2014/main" id="{5E6244F5-4328-3941-B092-5E29733E5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3892986"/>
            <a:ext cx="67371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시험 보는 날에 미역국을 먹으면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6332" name="Text Box 12">
            <a:extLst>
              <a:ext uri="{FF2B5EF4-FFF2-40B4-BE49-F238E27FC236}">
                <a16:creationId xmlns="" xmlns:a16="http://schemas.microsoft.com/office/drawing/2014/main" id="{AC9CCEC5-76FA-044F-B101-8436638A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2956942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빨간 펜으로 이름을 쓰면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129031" name="Picture 7" descr="C:\Users\So Young\Desktop\presentation\seaweed.jpg">
            <a:extLst>
              <a:ext uri="{FF2B5EF4-FFF2-40B4-BE49-F238E27FC236}">
                <a16:creationId xmlns="" xmlns:a16="http://schemas.microsoft.com/office/drawing/2014/main" id="{A48C06B5-BC14-E746-A63A-CE56FD965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752" y="3947839"/>
            <a:ext cx="2870448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F5BD518A-4D66-0947-BD33-DE70735414D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268EF84-6406-6A44-A27F-949BFAE2F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7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/>
      <p:bldP spid="56330" grpId="0"/>
      <p:bldP spid="563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4">
            <a:extLst>
              <a:ext uri="{FF2B5EF4-FFF2-40B4-BE49-F238E27FC236}">
                <a16:creationId xmlns="" xmlns:a16="http://schemas.microsoft.com/office/drawing/2014/main" id="{FB6E71C3-32D3-A245-819B-12E6315BA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447800"/>
            <a:ext cx="8534400" cy="31702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1. You can wear shoes in the house.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2. You can write your name with a red pen.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latin typeface="Palatino Linotype" panose="02040502050505030304" pitchFamily="18" charset="0"/>
              </a:rPr>
              <a:t>3. You should not</a:t>
            </a:r>
            <a:r>
              <a:rPr lang="ko-KR" altLang="en-US" sz="2000" dirty="0">
                <a:latin typeface="Palatino Linotype" panose="02040502050505030304" pitchFamily="18" charset="0"/>
              </a:rPr>
              <a:t> </a:t>
            </a:r>
            <a:r>
              <a:rPr lang="en-US" altLang="ko-KR" sz="2000" dirty="0">
                <a:latin typeface="Palatino Linotype" panose="02040502050505030304" pitchFamily="18" charset="0"/>
              </a:rPr>
              <a:t>walk under a ladder (</a:t>
            </a:r>
            <a:r>
              <a:rPr lang="ko-KR" altLang="en-US" sz="2000" dirty="0">
                <a:latin typeface="Palatino Linotype" panose="02040502050505030304" pitchFamily="18" charset="0"/>
              </a:rPr>
              <a:t>사다리</a:t>
            </a:r>
            <a:r>
              <a:rPr lang="en-US" altLang="ko-KR" sz="2000" dirty="0">
                <a:latin typeface="Palatino Linotype" panose="02040502050505030304" pitchFamily="18" charset="0"/>
              </a:rPr>
              <a:t>).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endParaRPr lang="en-US" altLang="ko-KR" sz="2000" dirty="0">
              <a:latin typeface="Palatino Linotype" panose="02040502050505030304" pitchFamily="18" charset="0"/>
            </a:endParaRPr>
          </a:p>
        </p:txBody>
      </p:sp>
      <p:sp>
        <p:nvSpPr>
          <p:cNvPr id="131075" name="Text Box 5">
            <a:extLst>
              <a:ext uri="{FF2B5EF4-FFF2-40B4-BE49-F238E27FC236}">
                <a16:creationId xmlns="" xmlns:a16="http://schemas.microsoft.com/office/drawing/2014/main" id="{1B7A6C19-A269-7847-856F-7A166DF88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1000"/>
            <a:ext cx="2971800" cy="51911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00FF"/>
                </a:solidFill>
              </a:rPr>
              <a:t>  미국의 문화</a:t>
            </a:r>
          </a:p>
        </p:txBody>
      </p:sp>
      <p:sp>
        <p:nvSpPr>
          <p:cNvPr id="57350" name="Text Box 6">
            <a:extLst>
              <a:ext uri="{FF2B5EF4-FFF2-40B4-BE49-F238E27FC236}">
                <a16:creationId xmlns="" xmlns:a16="http://schemas.microsoft.com/office/drawing/2014/main" id="{1429A176-7F4A-A54A-A084-443317B72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862755"/>
            <a:ext cx="792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집에서 신발을 신어도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7351" name="Text Box 7">
            <a:extLst>
              <a:ext uri="{FF2B5EF4-FFF2-40B4-BE49-F238E27FC236}">
                <a16:creationId xmlns="" xmlns:a16="http://schemas.microsoft.com/office/drawing/2014/main" id="{9C0E6169-626C-C94A-BCA3-3AC97906C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770593"/>
            <a:ext cx="80526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사다리 밑을 걸어가면 안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="" xmlns:a16="http://schemas.microsoft.com/office/drawing/2014/main" id="{28CF1E7C-3B91-D14C-9861-FCE2134F2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729716"/>
            <a:ext cx="807077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000" dirty="0">
                <a:solidFill>
                  <a:srgbClr val="0000FF"/>
                </a:solidFill>
              </a:rPr>
              <a:t>빨간 펜으로 이름을 써도 돼요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7AC8BBF-C14B-9044-B37D-0230238213F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F04EEAD-DC50-7945-83A8-A8F296538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/>
      <p:bldP spid="57351" grpId="0"/>
      <p:bldP spid="573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A883FAE9-5C79-1F42-81FF-C7999E4266FB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B0FC170B-E86E-5947-A785-27C6D846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문법 및 표현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15</a:t>
            </a:r>
            <a:endParaRPr lang="en-US" sz="2800" dirty="0"/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0AE168D-89C5-A148-882B-4646E842D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937746"/>
            <a:ext cx="8363271" cy="5378408"/>
          </a:xfrm>
        </p:spPr>
      </p:pic>
      <p:sp>
        <p:nvSpPr>
          <p:cNvPr id="9" name="Donut 8">
            <a:extLst>
              <a:ext uri="{FF2B5EF4-FFF2-40B4-BE49-F238E27FC236}">
                <a16:creationId xmlns="" xmlns:a16="http://schemas.microsoft.com/office/drawing/2014/main" id="{A1D445B6-586D-DF43-9D03-4FBD0FCADFFF}"/>
              </a:ext>
            </a:extLst>
          </p:cNvPr>
          <p:cNvSpPr/>
          <p:nvPr/>
        </p:nvSpPr>
        <p:spPr>
          <a:xfrm>
            <a:off x="4716016" y="2976949"/>
            <a:ext cx="936104" cy="452051"/>
          </a:xfrm>
          <a:prstGeom prst="donut">
            <a:avLst>
              <a:gd name="adj" fmla="val 537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25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08" y="218469"/>
            <a:ext cx="8229600" cy="886709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-(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ㄹ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테니까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4536"/>
          </a:xfrm>
          <a:solidFill>
            <a:schemeClr val="accent5"/>
          </a:solidFill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000" dirty="0"/>
              <a:t>(</a:t>
            </a:r>
            <a:r>
              <a:rPr lang="ko-KR" altLang="en-US" sz="2000" dirty="0"/>
              <a:t>동사에 붙어</a:t>
            </a:r>
            <a:r>
              <a:rPr lang="en-US" altLang="ko-KR" sz="2000" dirty="0"/>
              <a:t>)</a:t>
            </a:r>
            <a:r>
              <a:rPr lang="ko-KR" altLang="en-US" sz="2000" dirty="0"/>
              <a:t> 뒷</a:t>
            </a:r>
            <a:r>
              <a:rPr lang="ko-KR" altLang="en-US" sz="2000" dirty="0" smtClean="0"/>
              <a:t>절에 </a:t>
            </a:r>
            <a:r>
              <a:rPr lang="ko-KR" altLang="en-US" sz="2000" dirty="0"/>
              <a:t>대한 내용의 조건으로 말하는 사람의 행동이나 일에 대한 의지를 나타냄</a:t>
            </a:r>
            <a:r>
              <a:rPr lang="en-US" altLang="ko-KR" sz="20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000" dirty="0"/>
              <a:t> (Attached to a verb) This is used to show a speaker’s conditional willingness to do something when other conditions are met.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0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000" dirty="0"/>
              <a:t>예</a:t>
            </a:r>
            <a:r>
              <a:rPr lang="en-US" altLang="ko-KR" sz="2000" dirty="0"/>
              <a:t>:</a:t>
            </a:r>
            <a:r>
              <a:rPr lang="ko-KR" altLang="en-US" sz="2000" dirty="0"/>
              <a:t> 책상 정리는 내가 </a:t>
            </a:r>
            <a:r>
              <a:rPr lang="ko-KR" altLang="en-US" sz="2000" dirty="0">
                <a:solidFill>
                  <a:srgbClr val="FF0000"/>
                </a:solidFill>
              </a:rPr>
              <a:t>할 테니까 </a:t>
            </a:r>
            <a:r>
              <a:rPr lang="ko-KR" altLang="en-US" sz="2000" dirty="0"/>
              <a:t>침대 정리는 네가 해</a:t>
            </a:r>
            <a:r>
              <a:rPr lang="en-US" altLang="ko-KR" sz="2000" dirty="0"/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0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F8ADF27B-50F8-8C49-A2C2-11E1FBF35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263669"/>
              </p:ext>
            </p:extLst>
          </p:nvPr>
        </p:nvGraphicFramePr>
        <p:xfrm>
          <a:off x="455808" y="4149080"/>
          <a:ext cx="8004623" cy="18722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5526">
                  <a:extLst>
                    <a:ext uri="{9D8B030D-6E8A-4147-A177-3AD203B41FA5}">
                      <a16:colId xmlns="" xmlns:a16="http://schemas.microsoft.com/office/drawing/2014/main" val="4212465817"/>
                    </a:ext>
                  </a:extLst>
                </a:gridCol>
                <a:gridCol w="2019184">
                  <a:extLst>
                    <a:ext uri="{9D8B030D-6E8A-4147-A177-3AD203B41FA5}">
                      <a16:colId xmlns="" xmlns:a16="http://schemas.microsoft.com/office/drawing/2014/main" val="812403497"/>
                    </a:ext>
                  </a:extLst>
                </a:gridCol>
                <a:gridCol w="3749913">
                  <a:extLst>
                    <a:ext uri="{9D8B030D-6E8A-4147-A177-3AD203B41FA5}">
                      <a16:colId xmlns="" xmlns:a16="http://schemas.microsoft.com/office/drawing/2014/main" val="458968374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 </a:t>
                      </a:r>
                      <a:r>
                        <a:rPr lang="en-US" altLang="ko-KR" dirty="0"/>
                        <a:t>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을 </a:t>
                      </a:r>
                      <a:r>
                        <a:rPr lang="ko-KR" altLang="en-US" dirty="0"/>
                        <a:t>테니까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먹을 테니까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들을 테니까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88281361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 </a:t>
                      </a:r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err="1"/>
                        <a:t>ㄹ</a:t>
                      </a:r>
                      <a:r>
                        <a:rPr lang="ko-KR" altLang="en-US" dirty="0"/>
                        <a:t> 받침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ㄹ </a:t>
                      </a:r>
                      <a:r>
                        <a:rPr lang="ko-KR" altLang="en-US" dirty="0"/>
                        <a:t>테니까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갈 테니까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살 테니까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14582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58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1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과 자원봉사를 해도 돼요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May I do volunteer work?</a:t>
            </a: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9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아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어도 돼요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ㄹ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테니까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63CD9E03-9D2C-C047-9CD2-9F2F9DE625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1E3A2F4-3988-2549-9B93-8D659DB5E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568952" cy="56612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02B46A1-A80B-FB4A-A885-6AC9FB89F353}"/>
              </a:ext>
            </a:extLst>
          </p:cNvPr>
          <p:cNvSpPr txBox="1"/>
          <p:nvPr/>
        </p:nvSpPr>
        <p:spPr>
          <a:xfrm>
            <a:off x="4572000" y="314553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청소할 테니까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8050F61-F694-854A-9167-77164B410736}"/>
              </a:ext>
            </a:extLst>
          </p:cNvPr>
          <p:cNvSpPr txBox="1"/>
          <p:nvPr/>
        </p:nvSpPr>
        <p:spPr>
          <a:xfrm>
            <a:off x="4139952" y="414908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찍을 테니까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4726788-0BBD-5647-B94E-69EFA79B4855}"/>
              </a:ext>
            </a:extLst>
          </p:cNvPr>
          <p:cNvSpPr txBox="1"/>
          <p:nvPr/>
        </p:nvSpPr>
        <p:spPr>
          <a:xfrm>
            <a:off x="5292080" y="503569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다녀올 테니까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84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>
            <a:extLst>
              <a:ext uri="{FF2B5EF4-FFF2-40B4-BE49-F238E27FC236}">
                <a16:creationId xmlns="" xmlns:a16="http://schemas.microsoft.com/office/drawing/2014/main" id="{A058DA8C-F0D5-C545-81DD-2A1820E17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06" y="560388"/>
            <a:ext cx="8280400" cy="58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3200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ko-KR" sz="3200" dirty="0" smtClean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3200" dirty="0">
                <a:solidFill>
                  <a:srgbClr val="FF505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lang="en-US" altLang="ko-KR" sz="3200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o-KR" altLang="en-US" sz="3200" dirty="0" err="1">
                <a:solidFill>
                  <a:srgbClr val="FF505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ㄹ</a:t>
            </a:r>
            <a:r>
              <a:rPr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</a:rPr>
              <a:t> 테니까 </a:t>
            </a:r>
            <a:endParaRPr lang="en-US" altLang="ko-KR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Text Box 5">
            <a:extLst>
              <a:ext uri="{FF2B5EF4-FFF2-40B4-BE49-F238E27FC236}">
                <a16:creationId xmlns="" xmlns:a16="http://schemas.microsoft.com/office/drawing/2014/main" id="{92DC1D23-5F04-5642-B2DC-D3FA6B2BD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00213"/>
            <a:ext cx="8280400" cy="2246312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A: </a:t>
            </a:r>
            <a:r>
              <a:rPr kumimoji="1" lang="ko-KR" altLang="en-US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난 뭘 할까</a:t>
            </a:r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?</a:t>
            </a:r>
          </a:p>
          <a:p>
            <a:pPr eaLnBrk="1" latinLnBrk="1" hangingPunct="1"/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B: </a:t>
            </a:r>
            <a:r>
              <a:rPr kumimoji="1" lang="ko-KR" altLang="en-US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저녁은</a:t>
            </a:r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내가 </a:t>
            </a:r>
            <a:r>
              <a:rPr kumimoji="1" lang="ko-KR" altLang="en-US" sz="2800" dirty="0">
                <a:solidFill>
                  <a:srgbClr val="0000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요리할 테니까</a:t>
            </a:r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, </a:t>
            </a:r>
            <a:r>
              <a:rPr kumimoji="1" lang="ko-KR" altLang="en-US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너는 설거지 해라</a:t>
            </a:r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.</a:t>
            </a:r>
          </a:p>
          <a:p>
            <a:pPr eaLnBrk="1" latinLnBrk="1" hangingPunct="1"/>
            <a:endParaRPr kumimoji="1" lang="en-US" altLang="ko-KR" sz="2800" dirty="0">
              <a:latin typeface="Palatino Linotype" panose="02040502050505030304" pitchFamily="18" charset="0"/>
              <a:ea typeface="굴림" panose="020B0600000101010101" pitchFamily="34" charset="-127"/>
            </a:endParaRPr>
          </a:p>
          <a:p>
            <a:pPr eaLnBrk="1" latinLnBrk="1" hangingPunct="1"/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A: </a:t>
            </a:r>
            <a:r>
              <a:rPr kumimoji="1" lang="ko-KR" altLang="en-US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어디서 만날까</a:t>
            </a:r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?</a:t>
            </a:r>
          </a:p>
          <a:p>
            <a:pPr eaLnBrk="1" latinLnBrk="1" hangingPunct="1"/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B: </a:t>
            </a:r>
            <a:r>
              <a:rPr kumimoji="1" lang="ko-KR" altLang="en-US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커피숍은 </a:t>
            </a:r>
            <a:r>
              <a:rPr kumimoji="1" lang="ko-KR" altLang="en-US" sz="2800" dirty="0">
                <a:solidFill>
                  <a:srgbClr val="0000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복잡할 테니까</a:t>
            </a:r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, </a:t>
            </a:r>
            <a:r>
              <a:rPr kumimoji="1" lang="ko-KR" altLang="en-US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서점에서 만나자</a:t>
            </a:r>
            <a:r>
              <a:rPr kumimoji="1" lang="en-US" altLang="ko-KR" sz="2800" dirty="0">
                <a:latin typeface="Palatino Linotype" panose="02040502050505030304" pitchFamily="18" charset="0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79886" name="Text Box 14">
            <a:extLst>
              <a:ext uri="{FF2B5EF4-FFF2-40B4-BE49-F238E27FC236}">
                <a16:creationId xmlns="" xmlns:a16="http://schemas.microsoft.com/office/drawing/2014/main" id="{CEEEF9A4-2E15-4A49-86B8-84A300430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620713"/>
            <a:ext cx="4464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‘as/because (I) intend/expect’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="" xmlns:a16="http://schemas.microsoft.com/office/drawing/2014/main" id="{7B6F8404-EF58-6245-A7BD-16E8C2A1857D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2596311"/>
            <a:ext cx="7993063" cy="2213823"/>
            <a:chOff x="539552" y="2596394"/>
            <a:chExt cx="7992888" cy="2213077"/>
          </a:xfrm>
        </p:grpSpPr>
        <p:sp>
          <p:nvSpPr>
            <p:cNvPr id="22534" name="Text Box 11">
              <a:extLst>
                <a:ext uri="{FF2B5EF4-FFF2-40B4-BE49-F238E27FC236}">
                  <a16:creationId xmlns="" xmlns:a16="http://schemas.microsoft.com/office/drawing/2014/main" id="{E0C73B26-C2F4-0143-A60D-790CBE13D0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552" y="4286251"/>
              <a:ext cx="799288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ko-KR" sz="2800">
                  <a:solidFill>
                    <a:srgbClr val="009900"/>
                  </a:solidFill>
                  <a:ea typeface="굴림" panose="020B0600000101010101" pitchFamily="34" charset="-127"/>
                </a:rPr>
                <a:t>the reason for the speaker’s intention/expectation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="" xmlns:a16="http://schemas.microsoft.com/office/drawing/2014/main" id="{07F95F1A-759E-6643-934D-07519C4C0EB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71343" y="2596394"/>
              <a:ext cx="4248057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9137D781-E063-E549-93BC-084946780CE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71343" y="3874932"/>
              <a:ext cx="3816266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</p:cxnSp>
      </p:grp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4A79C9FD-CDF9-0C4B-BD19-51CB9A6C948A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CEBFD92-4CF5-4D48-A26B-3D61BEAC9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6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>
            <a:extLst>
              <a:ext uri="{FF2B5EF4-FFF2-40B4-BE49-F238E27FC236}">
                <a16:creationId xmlns="" xmlns:a16="http://schemas.microsoft.com/office/drawing/2014/main" id="{528C4274-8E34-AF48-992D-659E6B0B8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06" y="578257"/>
            <a:ext cx="8280400" cy="58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3200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ko-KR" sz="3200" dirty="0" smtClean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3200" dirty="0">
                <a:solidFill>
                  <a:srgbClr val="FF505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lang="en-US" altLang="ko-KR" sz="3200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o-KR" altLang="en-US" sz="3200" dirty="0" err="1">
                <a:solidFill>
                  <a:srgbClr val="FF505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ㄹ</a:t>
            </a:r>
            <a:r>
              <a:rPr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</a:rPr>
              <a:t> 테니까 </a:t>
            </a:r>
            <a:endParaRPr lang="en-US" altLang="ko-KR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Text Box 5">
            <a:extLst>
              <a:ext uri="{FF2B5EF4-FFF2-40B4-BE49-F238E27FC236}">
                <a16:creationId xmlns="" xmlns:a16="http://schemas.microsoft.com/office/drawing/2014/main" id="{B32DFFDE-ABD2-AF44-BCDF-DE994BE15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12875"/>
            <a:ext cx="8280400" cy="193833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A: </a:t>
            </a:r>
            <a:r>
              <a:rPr kumimoji="1" lang="ko-KR" altLang="en-US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난 뭘 할까</a:t>
            </a: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?</a:t>
            </a:r>
          </a:p>
          <a:p>
            <a:pPr eaLnBrk="1" latinLnBrk="1" hangingPunct="1"/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B: </a:t>
            </a:r>
            <a:r>
              <a:rPr kumimoji="1" lang="ko-KR" altLang="en-US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저녁은</a:t>
            </a: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내가 </a:t>
            </a:r>
            <a:r>
              <a:rPr kumimoji="1" lang="ko-KR" altLang="en-US" sz="2400" dirty="0">
                <a:solidFill>
                  <a:srgbClr val="0000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요리할 테니까</a:t>
            </a:r>
            <a:r>
              <a:rPr kumimoji="1" lang="en-US" altLang="ko-KR" sz="2400" dirty="0">
                <a:solidFill>
                  <a:srgbClr val="0000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(intention)</a:t>
            </a: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, </a:t>
            </a:r>
            <a:r>
              <a:rPr kumimoji="1" lang="ko-KR" altLang="en-US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너는 설거지 해라</a:t>
            </a: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.</a:t>
            </a:r>
          </a:p>
          <a:p>
            <a:pPr eaLnBrk="1" latinLnBrk="1" hangingPunct="1"/>
            <a:endParaRPr kumimoji="1" lang="en-US" altLang="ko-KR" sz="2400" dirty="0">
              <a:latin typeface="Palatino Linotype" panose="02040502050505030304" pitchFamily="18" charset="0"/>
              <a:ea typeface="굴림" panose="020B0600000101010101" pitchFamily="34" charset="-127"/>
            </a:endParaRPr>
          </a:p>
          <a:p>
            <a:pPr eaLnBrk="1" latinLnBrk="1" hangingPunct="1"/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A: </a:t>
            </a:r>
            <a:r>
              <a:rPr kumimoji="1" lang="ko-KR" altLang="en-US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어디서 만날까</a:t>
            </a: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?</a:t>
            </a:r>
          </a:p>
          <a:p>
            <a:pPr eaLnBrk="1" latinLnBrk="1" hangingPunct="1"/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B: </a:t>
            </a:r>
            <a:r>
              <a:rPr kumimoji="1" lang="ko-KR" altLang="en-US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커피숍은 </a:t>
            </a:r>
            <a:r>
              <a:rPr kumimoji="1" lang="ko-KR" altLang="en-US" sz="2400" dirty="0">
                <a:solidFill>
                  <a:srgbClr val="0000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복잡할 테니까</a:t>
            </a:r>
            <a:r>
              <a:rPr kumimoji="1" lang="en-US" altLang="ko-KR" sz="2400" dirty="0">
                <a:solidFill>
                  <a:srgbClr val="0000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(expectation)</a:t>
            </a: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, </a:t>
            </a:r>
            <a:r>
              <a:rPr kumimoji="1" lang="ko-KR" altLang="en-US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서점에서 만나자</a:t>
            </a: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79886" name="Text Box 14">
            <a:extLst>
              <a:ext uri="{FF2B5EF4-FFF2-40B4-BE49-F238E27FC236}">
                <a16:creationId xmlns="" xmlns:a16="http://schemas.microsoft.com/office/drawing/2014/main" id="{1549D8A0-40AA-6E49-A751-452C3BABB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620713"/>
            <a:ext cx="4464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‘as/because (I) intend/expect’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="" xmlns:a16="http://schemas.microsoft.com/office/drawing/2014/main" id="{9BF0A835-2C13-4F4A-A6B2-756C29F58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05263"/>
            <a:ext cx="5329238" cy="52387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 dirty="0">
                <a:ea typeface="굴림" panose="020B0600000101010101" pitchFamily="34" charset="-127"/>
              </a:rPr>
              <a:t>C + </a:t>
            </a:r>
            <a:r>
              <a:rPr lang="ko-KR" altLang="en-US" sz="2800" dirty="0">
                <a:ea typeface="굴림" panose="020B0600000101010101" pitchFamily="34" charset="-127"/>
              </a:rPr>
              <a:t>을 테니까 </a:t>
            </a:r>
            <a:r>
              <a:rPr lang="en-US" altLang="ko-KR" sz="2800" dirty="0" smtClean="0">
                <a:ea typeface="굴림" panose="020B0600000101010101" pitchFamily="34" charset="-127"/>
              </a:rPr>
              <a:t>/ </a:t>
            </a:r>
            <a:r>
              <a:rPr lang="ko-KR" altLang="en-US" sz="2800" dirty="0" smtClean="0">
                <a:ea typeface="굴림" panose="020B0600000101010101" pitchFamily="34" charset="-127"/>
              </a:rPr>
              <a:t> </a:t>
            </a:r>
            <a:r>
              <a:rPr lang="en-US" altLang="ko-KR" sz="2800" dirty="0">
                <a:ea typeface="굴림" panose="020B0600000101010101" pitchFamily="34" charset="-127"/>
              </a:rPr>
              <a:t>V</a:t>
            </a:r>
            <a:r>
              <a:rPr lang="ko-KR" altLang="en-US" sz="2800" dirty="0">
                <a:ea typeface="굴림" panose="020B0600000101010101" pitchFamily="34" charset="-127"/>
              </a:rPr>
              <a:t> </a:t>
            </a:r>
            <a:r>
              <a:rPr lang="en-US" altLang="ko-KR" sz="2800" dirty="0">
                <a:ea typeface="굴림" panose="020B0600000101010101" pitchFamily="34" charset="-127"/>
              </a:rPr>
              <a:t>+ </a:t>
            </a:r>
            <a:r>
              <a:rPr lang="ko-KR" altLang="en-US" sz="2800" dirty="0">
                <a:ea typeface="굴림" panose="020B0600000101010101" pitchFamily="34" charset="-127"/>
              </a:rPr>
              <a:t>ㄹ테니까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CE46C58-C759-524A-89AD-12E220A46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300663"/>
            <a:ext cx="1839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>
                <a:solidFill>
                  <a:srgbClr val="663300"/>
                </a:solidFill>
                <a:ea typeface="굴림" panose="020B0600000101010101" pitchFamily="34" charset="-127"/>
              </a:rPr>
              <a:t>ㄹ </a:t>
            </a:r>
            <a:r>
              <a:rPr lang="en-US" altLang="ko-KR">
                <a:solidFill>
                  <a:srgbClr val="663300"/>
                </a:solidFill>
                <a:ea typeface="굴림" panose="020B0600000101010101" pitchFamily="34" charset="-127"/>
              </a:rPr>
              <a:t>irregular verb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70B12F4-2FE7-2345-923A-78F14619F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24400"/>
            <a:ext cx="1852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>
                <a:solidFill>
                  <a:srgbClr val="663300"/>
                </a:solidFill>
                <a:ea typeface="굴림" panose="020B0600000101010101" pitchFamily="34" charset="-127"/>
              </a:rPr>
              <a:t>ㄷ </a:t>
            </a:r>
            <a:r>
              <a:rPr lang="en-US" altLang="ko-KR">
                <a:solidFill>
                  <a:srgbClr val="663300"/>
                </a:solidFill>
                <a:ea typeface="굴림" panose="020B0600000101010101" pitchFamily="34" charset="-127"/>
              </a:rPr>
              <a:t>irregular verb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E1D897-B93A-E949-ADDD-893F4A000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800179"/>
            <a:ext cx="18526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 dirty="0">
                <a:solidFill>
                  <a:srgbClr val="663300"/>
                </a:solidFill>
                <a:ea typeface="굴림" panose="020B0600000101010101" pitchFamily="34" charset="-127"/>
              </a:rPr>
              <a:t>ㅂ </a:t>
            </a:r>
            <a:r>
              <a:rPr lang="en-US" altLang="ko-KR" dirty="0">
                <a:solidFill>
                  <a:srgbClr val="663300"/>
                </a:solidFill>
                <a:ea typeface="굴림" panose="020B0600000101010101" pitchFamily="34" charset="-127"/>
              </a:rPr>
              <a:t>irregular verb</a:t>
            </a:r>
          </a:p>
        </p:txBody>
      </p:sp>
      <p:sp>
        <p:nvSpPr>
          <p:cNvPr id="16" name="Text Box 6">
            <a:extLst>
              <a:ext uri="{FF2B5EF4-FFF2-40B4-BE49-F238E27FC236}">
                <a16:creationId xmlns="" xmlns:a16="http://schemas.microsoft.com/office/drawing/2014/main" id="{E9CD2883-D623-874E-9EB3-5445283A6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4724400"/>
            <a:ext cx="2089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>
                <a:ea typeface="굴림" panose="020B0600000101010101" pitchFamily="34" charset="-127"/>
              </a:rPr>
              <a:t>듣다</a:t>
            </a:r>
            <a:endParaRPr lang="ko-KR" altLang="en-US" sz="2400">
              <a:solidFill>
                <a:srgbClr val="0000FF"/>
              </a:solidFill>
              <a:ea typeface="굴림" panose="020B0600000101010101" pitchFamily="34" charset="-127"/>
            </a:endParaRPr>
          </a:p>
        </p:txBody>
      </p:sp>
      <p:sp>
        <p:nvSpPr>
          <p:cNvPr id="17" name="Text Box 6">
            <a:extLst>
              <a:ext uri="{FF2B5EF4-FFF2-40B4-BE49-F238E27FC236}">
                <a16:creationId xmlns="" xmlns:a16="http://schemas.microsoft.com/office/drawing/2014/main" id="{2CDA62A8-1675-114C-82B2-83370708B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4724400"/>
            <a:ext cx="2089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>
                <a:ea typeface="굴림" panose="020B0600000101010101" pitchFamily="34" charset="-127"/>
              </a:rPr>
              <a:t>들</a:t>
            </a:r>
            <a:r>
              <a:rPr lang="ko-KR" altLang="en-US" sz="2400">
                <a:solidFill>
                  <a:srgbClr val="FF0000"/>
                </a:solidFill>
                <a:ea typeface="굴림" panose="020B0600000101010101" pitchFamily="34" charset="-127"/>
              </a:rPr>
              <a:t>을</a:t>
            </a:r>
            <a:r>
              <a:rPr lang="ko-KR" altLang="en-US" sz="240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18" name="Text Box 6">
            <a:extLst>
              <a:ext uri="{FF2B5EF4-FFF2-40B4-BE49-F238E27FC236}">
                <a16:creationId xmlns="" xmlns:a16="http://schemas.microsoft.com/office/drawing/2014/main" id="{E05BFD98-0689-CB41-8FB3-1FBFA78F3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5272088"/>
            <a:ext cx="2089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>
                <a:ea typeface="굴림" panose="020B0600000101010101" pitchFamily="34" charset="-127"/>
              </a:rPr>
              <a:t>멀다</a:t>
            </a:r>
            <a:endParaRPr lang="ko-KR" altLang="en-US" sz="2400">
              <a:solidFill>
                <a:srgbClr val="0000FF"/>
              </a:solidFill>
              <a:ea typeface="굴림" panose="020B0600000101010101" pitchFamily="34" charset="-127"/>
            </a:endParaRPr>
          </a:p>
        </p:txBody>
      </p:sp>
      <p:sp>
        <p:nvSpPr>
          <p:cNvPr id="19" name="Text Box 6">
            <a:extLst>
              <a:ext uri="{FF2B5EF4-FFF2-40B4-BE49-F238E27FC236}">
                <a16:creationId xmlns="" xmlns:a16="http://schemas.microsoft.com/office/drawing/2014/main" id="{2632524A-5938-214C-9FF1-78B3BCC57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5272088"/>
            <a:ext cx="2089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>
                <a:ea typeface="굴림" panose="020B0600000101010101" pitchFamily="34" charset="-127"/>
              </a:rPr>
              <a:t>멀</a:t>
            </a:r>
            <a:r>
              <a:rPr lang="ko-KR" altLang="en-US" sz="240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="" xmlns:a16="http://schemas.microsoft.com/office/drawing/2014/main" id="{3AB0AA1D-26D9-314B-9987-F7932993D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5775325"/>
            <a:ext cx="2089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>
                <a:ea typeface="굴림" panose="020B0600000101010101" pitchFamily="34" charset="-127"/>
              </a:rPr>
              <a:t>덥다</a:t>
            </a:r>
            <a:endParaRPr lang="ko-KR" altLang="en-US" sz="2400">
              <a:solidFill>
                <a:srgbClr val="0000FF"/>
              </a:solidFill>
              <a:ea typeface="굴림" panose="020B0600000101010101" pitchFamily="34" charset="-127"/>
            </a:endParaRPr>
          </a:p>
        </p:txBody>
      </p:sp>
      <p:sp>
        <p:nvSpPr>
          <p:cNvPr id="21" name="Text Box 6">
            <a:extLst>
              <a:ext uri="{FF2B5EF4-FFF2-40B4-BE49-F238E27FC236}">
                <a16:creationId xmlns="" xmlns:a16="http://schemas.microsoft.com/office/drawing/2014/main" id="{EDB58F96-80A5-2A4C-A787-613B39639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5775325"/>
            <a:ext cx="2089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400">
                <a:ea typeface="굴림" panose="020B0600000101010101" pitchFamily="34" charset="-127"/>
              </a:rPr>
              <a:t>더</a:t>
            </a:r>
            <a:r>
              <a:rPr lang="ko-KR" altLang="en-US" sz="2400">
                <a:solidFill>
                  <a:srgbClr val="FF0000"/>
                </a:solidFill>
                <a:ea typeface="굴림" panose="020B0600000101010101" pitchFamily="34" charset="-127"/>
              </a:rPr>
              <a:t>울</a:t>
            </a:r>
            <a:r>
              <a:rPr lang="ko-KR" altLang="en-US" sz="240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15" name="Google Shape;182;p29">
            <a:extLst>
              <a:ext uri="{FF2B5EF4-FFF2-40B4-BE49-F238E27FC236}">
                <a16:creationId xmlns="" xmlns:a16="http://schemas.microsoft.com/office/drawing/2014/main" id="{93FD2A8F-3B1E-7D47-9AB5-44AD0CD27770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3BFC5506-60F3-5744-A6F2-F6D918697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3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6" grpId="0"/>
      <p:bldP spid="10" grpId="0" animBg="1"/>
      <p:bldP spid="11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="" xmlns:a16="http://schemas.microsoft.com/office/drawing/2014/main" id="{AEDC0430-FE22-4C43-A2A2-79D4B4544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04813"/>
            <a:ext cx="8352928" cy="52387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ea typeface="굴림" panose="020B0600000101010101" pitchFamily="34" charset="-127"/>
              </a:rPr>
              <a:t>               </a:t>
            </a:r>
            <a:r>
              <a:rPr lang="en-US" altLang="ko-KR" sz="2800" dirty="0">
                <a:ea typeface="굴림" panose="020B0600000101010101" pitchFamily="34" charset="-127"/>
              </a:rPr>
              <a:t>C + </a:t>
            </a:r>
            <a:r>
              <a:rPr lang="ko-KR" altLang="en-US" sz="2800" dirty="0">
                <a:ea typeface="굴림" panose="020B0600000101010101" pitchFamily="34" charset="-127"/>
              </a:rPr>
              <a:t>을 테니까 </a:t>
            </a:r>
            <a:r>
              <a:rPr lang="en-US" altLang="ko-KR" sz="2800" dirty="0" smtClean="0">
                <a:ea typeface="굴림" panose="020B0600000101010101" pitchFamily="34" charset="-127"/>
              </a:rPr>
              <a:t>/ </a:t>
            </a:r>
            <a:r>
              <a:rPr lang="ko-KR" altLang="en-US" sz="2800" dirty="0" smtClean="0">
                <a:ea typeface="굴림" panose="020B0600000101010101" pitchFamily="34" charset="-127"/>
              </a:rPr>
              <a:t> </a:t>
            </a:r>
            <a:r>
              <a:rPr lang="en-US" altLang="ko-KR" sz="2800" dirty="0">
                <a:ea typeface="굴림" panose="020B0600000101010101" pitchFamily="34" charset="-127"/>
              </a:rPr>
              <a:t>V</a:t>
            </a:r>
            <a:r>
              <a:rPr lang="ko-KR" altLang="en-US" sz="2800" dirty="0">
                <a:ea typeface="굴림" panose="020B0600000101010101" pitchFamily="34" charset="-127"/>
              </a:rPr>
              <a:t> </a:t>
            </a:r>
            <a:r>
              <a:rPr lang="en-US" altLang="ko-KR" sz="2800" dirty="0">
                <a:ea typeface="굴림" panose="020B0600000101010101" pitchFamily="34" charset="-127"/>
              </a:rPr>
              <a:t>+ </a:t>
            </a:r>
            <a:r>
              <a:rPr lang="ko-KR" altLang="en-US" sz="2800" dirty="0" err="1">
                <a:ea typeface="굴림" panose="020B0600000101010101" pitchFamily="34" charset="-127"/>
              </a:rPr>
              <a:t>ㄹ테니까</a:t>
            </a:r>
            <a:endParaRPr lang="ko-KR" altLang="en-US" sz="2800" dirty="0">
              <a:ea typeface="굴림" panose="020B0600000101010101" pitchFamily="34" charset="-127"/>
            </a:endParaRPr>
          </a:p>
        </p:txBody>
      </p:sp>
      <p:sp>
        <p:nvSpPr>
          <p:cNvPr id="24579" name="Text Box 5">
            <a:extLst>
              <a:ext uri="{FF2B5EF4-FFF2-40B4-BE49-F238E27FC236}">
                <a16:creationId xmlns="" xmlns:a16="http://schemas.microsoft.com/office/drawing/2014/main" id="{C2348A28-364F-3A4A-B407-78C1ED0AB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268413"/>
            <a:ext cx="8675687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ko-KR" altLang="en-US" sz="2400">
                <a:ea typeface="굴림" panose="020B0600000101010101" pitchFamily="34" charset="-127"/>
              </a:rPr>
              <a:t>초대장은 제가 </a:t>
            </a:r>
            <a:r>
              <a:rPr lang="en-US" altLang="ko-KR" sz="2400">
                <a:ea typeface="굴림" panose="020B0600000101010101" pitchFamily="34" charset="-127"/>
              </a:rPr>
              <a:t>(</a:t>
            </a:r>
            <a:r>
              <a:rPr lang="ko-KR" altLang="en-US" sz="2400">
                <a:ea typeface="굴림" panose="020B0600000101010101" pitchFamily="34" charset="-127"/>
              </a:rPr>
              <a:t>만들다</a:t>
            </a:r>
            <a:r>
              <a:rPr lang="en-US" altLang="ko-KR" sz="2400">
                <a:ea typeface="굴림" panose="020B0600000101010101" pitchFamily="34" charset="-127"/>
              </a:rPr>
              <a:t>)___________,   </a:t>
            </a:r>
            <a:r>
              <a:rPr lang="ko-KR" altLang="en-US" sz="2400">
                <a:ea typeface="굴림" panose="020B0600000101010101" pitchFamily="34" charset="-127"/>
              </a:rPr>
              <a:t>린다 씨는 식당 </a:t>
            </a:r>
            <a:endParaRPr lang="en-US" altLang="ko-KR" sz="240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ko-KR" sz="2400">
                <a:ea typeface="굴림" panose="020B0600000101010101" pitchFamily="34" charset="-127"/>
              </a:rPr>
              <a:t>    </a:t>
            </a:r>
            <a:r>
              <a:rPr lang="ko-KR" altLang="en-US" sz="2400">
                <a:ea typeface="굴림" panose="020B0600000101010101" pitchFamily="34" charset="-127"/>
              </a:rPr>
              <a:t>예약 해 주세요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2400">
                <a:ea typeface="굴림" panose="020B0600000101010101" pitchFamily="34" charset="-127"/>
              </a:rPr>
              <a:t>2. </a:t>
            </a:r>
            <a:r>
              <a:rPr lang="ko-KR" altLang="en-US" sz="2400">
                <a:ea typeface="굴림" panose="020B0600000101010101" pitchFamily="34" charset="-127"/>
              </a:rPr>
              <a:t>버스 타면 </a:t>
            </a:r>
            <a:r>
              <a:rPr lang="en-US" altLang="ko-KR" sz="2400">
                <a:ea typeface="굴림" panose="020B0600000101010101" pitchFamily="34" charset="-127"/>
              </a:rPr>
              <a:t>(</a:t>
            </a:r>
            <a:r>
              <a:rPr lang="ko-KR" altLang="en-US" sz="2400">
                <a:ea typeface="굴림" panose="020B0600000101010101" pitchFamily="34" charset="-127"/>
              </a:rPr>
              <a:t>늦다</a:t>
            </a:r>
            <a:r>
              <a:rPr lang="en-US" altLang="ko-KR" sz="2400">
                <a:ea typeface="굴림" panose="020B0600000101010101" pitchFamily="34" charset="-127"/>
              </a:rPr>
              <a:t>)___________, </a:t>
            </a:r>
            <a:r>
              <a:rPr lang="ko-KR" altLang="en-US" sz="2400">
                <a:ea typeface="굴림" panose="020B0600000101010101" pitchFamily="34" charset="-127"/>
              </a:rPr>
              <a:t>지하철을 타세요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2400">
                <a:ea typeface="굴림" panose="020B0600000101010101" pitchFamily="34" charset="-127"/>
              </a:rPr>
              <a:t>3. </a:t>
            </a:r>
            <a:r>
              <a:rPr lang="ko-KR" altLang="en-US" sz="2400">
                <a:ea typeface="굴림" panose="020B0600000101010101" pitchFamily="34" charset="-127"/>
              </a:rPr>
              <a:t>스키장에 가면 </a:t>
            </a:r>
            <a:r>
              <a:rPr lang="en-US" altLang="ko-KR" sz="2400">
                <a:ea typeface="굴림" panose="020B0600000101010101" pitchFamily="34" charset="-127"/>
              </a:rPr>
              <a:t>(</a:t>
            </a:r>
            <a:r>
              <a:rPr lang="ko-KR" altLang="en-US" sz="2400">
                <a:ea typeface="굴림" panose="020B0600000101010101" pitchFamily="34" charset="-127"/>
              </a:rPr>
              <a:t>춥다</a:t>
            </a:r>
            <a:r>
              <a:rPr lang="en-US" altLang="ko-KR" sz="2400">
                <a:ea typeface="굴림" panose="020B0600000101010101" pitchFamily="34" charset="-127"/>
              </a:rPr>
              <a:t>*)___________, </a:t>
            </a:r>
            <a:r>
              <a:rPr lang="ko-KR" altLang="en-US" sz="2400">
                <a:ea typeface="굴림" panose="020B0600000101010101" pitchFamily="34" charset="-127"/>
              </a:rPr>
              <a:t>따뜻하게 입고 오세요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en-US" altLang="ko-KR" sz="240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ko-KR" sz="2400">
                <a:ea typeface="굴림" panose="020B0600000101010101" pitchFamily="34" charset="-127"/>
              </a:rPr>
              <a:t>4. </a:t>
            </a:r>
            <a:r>
              <a:rPr lang="ko-KR" altLang="en-US" sz="2400">
                <a:ea typeface="굴림" panose="020B0600000101010101" pitchFamily="34" charset="-127"/>
              </a:rPr>
              <a:t>세일 때 값이 </a:t>
            </a:r>
            <a:r>
              <a:rPr lang="en-US" altLang="ko-KR" sz="2400">
                <a:ea typeface="굴림" panose="020B0600000101010101" pitchFamily="34" charset="-127"/>
              </a:rPr>
              <a:t>(</a:t>
            </a:r>
            <a:r>
              <a:rPr lang="ko-KR" altLang="en-US" sz="2400">
                <a:ea typeface="굴림" panose="020B0600000101010101" pitchFamily="34" charset="-127"/>
              </a:rPr>
              <a:t>싸지다</a:t>
            </a:r>
            <a:r>
              <a:rPr lang="en-US" altLang="ko-KR" sz="2400">
                <a:ea typeface="굴림" panose="020B0600000101010101" pitchFamily="34" charset="-127"/>
              </a:rPr>
              <a:t>)___________,</a:t>
            </a:r>
          </a:p>
          <a:p>
            <a:pPr eaLnBrk="1" hangingPunct="1">
              <a:spcBef>
                <a:spcPct val="50000"/>
              </a:spcBef>
            </a:pPr>
            <a:r>
              <a:rPr lang="ko-KR" altLang="en-US" sz="2400">
                <a:ea typeface="굴림" panose="020B0600000101010101" pitchFamily="34" charset="-127"/>
              </a:rPr>
              <a:t>   그 때 사러 가요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2400">
                <a:ea typeface="굴림" panose="020B0600000101010101" pitchFamily="34" charset="-127"/>
              </a:rPr>
              <a:t>5. </a:t>
            </a:r>
            <a:r>
              <a:rPr lang="ko-KR" altLang="en-US" sz="2400">
                <a:ea typeface="굴림" panose="020B0600000101010101" pitchFamily="34" charset="-127"/>
              </a:rPr>
              <a:t>제가 저녁 </a:t>
            </a:r>
            <a:r>
              <a:rPr lang="en-US" altLang="ko-KR" sz="2400">
                <a:ea typeface="굴림" panose="020B0600000101010101" pitchFamily="34" charset="-127"/>
              </a:rPr>
              <a:t>(</a:t>
            </a:r>
            <a:r>
              <a:rPr lang="ko-KR" altLang="en-US" sz="2400">
                <a:ea typeface="굴림" panose="020B0600000101010101" pitchFamily="34" charset="-127"/>
              </a:rPr>
              <a:t>사다</a:t>
            </a:r>
            <a:r>
              <a:rPr lang="en-US" altLang="ko-KR" sz="2400">
                <a:ea typeface="굴림" panose="020B0600000101010101" pitchFamily="34" charset="-127"/>
              </a:rPr>
              <a:t>) _________, </a:t>
            </a:r>
            <a:r>
              <a:rPr lang="ko-KR" altLang="en-US" sz="2400">
                <a:ea typeface="굴림" panose="020B0600000101010101" pitchFamily="34" charset="-127"/>
              </a:rPr>
              <a:t>꼭 오세요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2400">
                <a:ea typeface="굴림" panose="020B0600000101010101" pitchFamily="34" charset="-127"/>
              </a:rPr>
              <a:t>6. </a:t>
            </a:r>
            <a:r>
              <a:rPr lang="ko-KR" altLang="en-US" sz="2400">
                <a:ea typeface="굴림" panose="020B0600000101010101" pitchFamily="34" charset="-127"/>
              </a:rPr>
              <a:t>엄마</a:t>
            </a:r>
            <a:r>
              <a:rPr lang="en-US" altLang="ko-KR" sz="2400">
                <a:ea typeface="굴림" panose="020B0600000101010101" pitchFamily="34" charset="-127"/>
              </a:rPr>
              <a:t>, </a:t>
            </a:r>
            <a:r>
              <a:rPr lang="ko-KR" altLang="en-US" sz="2400">
                <a:ea typeface="굴림" panose="020B0600000101010101" pitchFamily="34" charset="-127"/>
              </a:rPr>
              <a:t>매일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학교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갈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때</a:t>
            </a:r>
            <a:r>
              <a:rPr lang="en-US" altLang="ko-KR" sz="2400">
                <a:ea typeface="굴림" panose="020B0600000101010101" pitchFamily="34" charset="-127"/>
              </a:rPr>
              <a:t> (</a:t>
            </a:r>
            <a:r>
              <a:rPr lang="ko-KR" altLang="en-US" sz="2400">
                <a:ea typeface="굴림" panose="020B0600000101010101" pitchFamily="34" charset="-127"/>
              </a:rPr>
              <a:t>걷다</a:t>
            </a:r>
            <a:r>
              <a:rPr lang="en-US" altLang="ko-KR" sz="2400">
                <a:ea typeface="굴림" panose="020B0600000101010101" pitchFamily="34" charset="-127"/>
              </a:rPr>
              <a:t>) _________, </a:t>
            </a:r>
            <a:r>
              <a:rPr lang="ko-KR" altLang="en-US" sz="2400">
                <a:ea typeface="굴림" panose="020B0600000101010101" pitchFamily="34" charset="-127"/>
              </a:rPr>
              <a:t>운동화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사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주세요</a:t>
            </a:r>
            <a:r>
              <a:rPr lang="en-US" altLang="ko-KR" sz="2400">
                <a:ea typeface="굴림" panose="020B0600000101010101" pitchFamily="34" charset="-127"/>
              </a:rPr>
              <a:t>. </a:t>
            </a:r>
          </a:p>
        </p:txBody>
      </p:sp>
      <p:sp>
        <p:nvSpPr>
          <p:cNvPr id="80902" name="Text Box 6">
            <a:extLst>
              <a:ext uri="{FF2B5EF4-FFF2-40B4-BE49-F238E27FC236}">
                <a16:creationId xmlns="" xmlns:a16="http://schemas.microsoft.com/office/drawing/2014/main" id="{4C0DE76D-61EF-9C43-B434-9BB241E5D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1239838"/>
            <a:ext cx="2089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200" dirty="0">
                <a:ea typeface="굴림" panose="020B0600000101010101" pitchFamily="34" charset="-127"/>
              </a:rPr>
              <a:t>만</a:t>
            </a:r>
            <a:r>
              <a:rPr lang="ko-KR" altLang="en-US" sz="2200" dirty="0">
                <a:solidFill>
                  <a:srgbClr val="FF0000"/>
                </a:solidFill>
                <a:ea typeface="굴림" panose="020B0600000101010101" pitchFamily="34" charset="-127"/>
              </a:rPr>
              <a:t>들</a:t>
            </a:r>
            <a:r>
              <a:rPr lang="ko-KR" altLang="en-US" sz="2400" dirty="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80904" name="Text Box 8">
            <a:extLst>
              <a:ext uri="{FF2B5EF4-FFF2-40B4-BE49-F238E27FC236}">
                <a16:creationId xmlns="" xmlns:a16="http://schemas.microsoft.com/office/drawing/2014/main" id="{E20874BA-9D99-B043-BDB0-1D49C2E30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2350867"/>
            <a:ext cx="2089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200" dirty="0">
                <a:ea typeface="굴림" panose="020B0600000101010101" pitchFamily="34" charset="-127"/>
              </a:rPr>
              <a:t>늦</a:t>
            </a:r>
            <a:r>
              <a:rPr lang="ko-KR" altLang="en-US" sz="2200" dirty="0">
                <a:solidFill>
                  <a:srgbClr val="FF5050"/>
                </a:solidFill>
                <a:ea typeface="굴림" panose="020B0600000101010101" pitchFamily="34" charset="-127"/>
              </a:rPr>
              <a:t>을</a:t>
            </a:r>
            <a:r>
              <a:rPr lang="ko-KR" altLang="en-US" sz="2200" dirty="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80905" name="Text Box 9">
            <a:extLst>
              <a:ext uri="{FF2B5EF4-FFF2-40B4-BE49-F238E27FC236}">
                <a16:creationId xmlns="" xmlns:a16="http://schemas.microsoft.com/office/drawing/2014/main" id="{F2A21830-CCD8-364F-9F14-D9EBC976B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023905"/>
            <a:ext cx="22320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200" dirty="0">
                <a:ea typeface="굴림" panose="020B0600000101010101" pitchFamily="34" charset="-127"/>
              </a:rPr>
              <a:t>싸</a:t>
            </a:r>
            <a:r>
              <a:rPr lang="ko-KR" altLang="en-US" sz="2200" dirty="0">
                <a:solidFill>
                  <a:srgbClr val="FF0000"/>
                </a:solidFill>
                <a:ea typeface="굴림" panose="020B0600000101010101" pitchFamily="34" charset="-127"/>
              </a:rPr>
              <a:t>질</a:t>
            </a:r>
            <a:r>
              <a:rPr lang="ko-KR" altLang="en-US" sz="2200" dirty="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80906" name="Text Box 10">
            <a:extLst>
              <a:ext uri="{FF2B5EF4-FFF2-40B4-BE49-F238E27FC236}">
                <a16:creationId xmlns="" xmlns:a16="http://schemas.microsoft.com/office/drawing/2014/main" id="{93C51B7C-52AF-EC45-89AF-D9AEBA82C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6284" y="2931632"/>
            <a:ext cx="2089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200" dirty="0">
                <a:ea typeface="굴림" panose="020B0600000101010101" pitchFamily="34" charset="-127"/>
              </a:rPr>
              <a:t>추</a:t>
            </a:r>
            <a:r>
              <a:rPr lang="ko-KR" altLang="en-US" sz="2200" dirty="0">
                <a:solidFill>
                  <a:srgbClr val="FF5050"/>
                </a:solidFill>
                <a:ea typeface="굴림" panose="020B0600000101010101" pitchFamily="34" charset="-127"/>
              </a:rPr>
              <a:t>울</a:t>
            </a:r>
            <a:r>
              <a:rPr lang="ko-KR" altLang="en-US" sz="2200" dirty="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80907" name="Text Box 11">
            <a:extLst>
              <a:ext uri="{FF2B5EF4-FFF2-40B4-BE49-F238E27FC236}">
                <a16:creationId xmlns="" xmlns:a16="http://schemas.microsoft.com/office/drawing/2014/main" id="{AD174112-35DC-2D43-9CA9-D24E8E5C3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62" y="5127812"/>
            <a:ext cx="17272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200" dirty="0" smtClean="0">
                <a:solidFill>
                  <a:srgbClr val="FF0000"/>
                </a:solidFill>
                <a:ea typeface="굴림" panose="020B0600000101010101" pitchFamily="34" charset="-127"/>
              </a:rPr>
              <a:t>살 </a:t>
            </a:r>
            <a:r>
              <a:rPr lang="ko-KR" altLang="en-US" sz="2200" dirty="0" smtClean="0">
                <a:solidFill>
                  <a:srgbClr val="0000FF"/>
                </a:solidFill>
                <a:ea typeface="굴림" panose="020B0600000101010101" pitchFamily="34" charset="-127"/>
              </a:rPr>
              <a:t>테니까</a:t>
            </a:r>
            <a:endParaRPr lang="ko-KR" altLang="en-US" sz="2200" dirty="0">
              <a:solidFill>
                <a:srgbClr val="0000FF"/>
              </a:solidFill>
              <a:ea typeface="굴림" panose="020B0600000101010101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3E67A7A-814E-5248-91FD-98A9DD90A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2708275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>
                <a:solidFill>
                  <a:srgbClr val="663300"/>
                </a:solidFill>
                <a:ea typeface="굴림" panose="020B0600000101010101" pitchFamily="34" charset="-127"/>
              </a:rPr>
              <a:t>ㅂ </a:t>
            </a:r>
            <a:r>
              <a:rPr lang="en-US" altLang="ko-KR">
                <a:solidFill>
                  <a:srgbClr val="663300"/>
                </a:solidFill>
                <a:ea typeface="굴림" panose="020B0600000101010101" pitchFamily="34" charset="-127"/>
              </a:rPr>
              <a:t>irregular verb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3FAD904-F2AF-5A43-A941-D60CC8D04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3275013"/>
            <a:ext cx="711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>
                <a:ea typeface="굴림" panose="020B0600000101010101" pitchFamily="34" charset="-127"/>
              </a:rPr>
              <a:t>덥다</a:t>
            </a:r>
            <a:r>
              <a:rPr lang="en-US" altLang="ko-KR">
                <a:ea typeface="굴림" panose="020B0600000101010101" pitchFamily="34" charset="-127"/>
              </a:rPr>
              <a:t>:</a:t>
            </a:r>
            <a:endParaRPr lang="en-US" altLang="ko-KR">
              <a:solidFill>
                <a:srgbClr val="0070C0"/>
              </a:solidFill>
              <a:ea typeface="굴림" panose="020B0600000101010101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6A3A856-A350-F14F-A170-CC828EE94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330538"/>
            <a:ext cx="14029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 dirty="0">
                <a:ea typeface="굴림" panose="020B0600000101010101" pitchFamily="34" charset="-127"/>
              </a:rPr>
              <a:t>더</a:t>
            </a:r>
            <a:r>
              <a:rPr lang="ko-KR" altLang="en-US" dirty="0">
                <a:solidFill>
                  <a:srgbClr val="FF0000"/>
                </a:solidFill>
                <a:ea typeface="굴림" panose="020B0600000101010101" pitchFamily="34" charset="-127"/>
              </a:rPr>
              <a:t>울</a:t>
            </a:r>
            <a:r>
              <a:rPr lang="ko-KR" altLang="en-US" dirty="0">
                <a:ea typeface="굴림" panose="020B0600000101010101" pitchFamily="34" charset="-127"/>
              </a:rPr>
              <a:t> </a:t>
            </a:r>
            <a:r>
              <a:rPr lang="ko-KR" altLang="en-US" dirty="0">
                <a:solidFill>
                  <a:srgbClr val="0070C0"/>
                </a:solidFill>
                <a:ea typeface="굴림" panose="020B0600000101010101" pitchFamily="34" charset="-127"/>
              </a:rPr>
              <a:t>테니까</a:t>
            </a:r>
            <a:endParaRPr lang="ko-KR" altLang="en-US" dirty="0">
              <a:ea typeface="굴림" panose="020B0600000101010101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600F251-C204-EC45-A1C6-D4143B7E5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971550"/>
            <a:ext cx="1839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>
                <a:solidFill>
                  <a:srgbClr val="663300"/>
                </a:solidFill>
                <a:ea typeface="굴림" panose="020B0600000101010101" pitchFamily="34" charset="-127"/>
              </a:rPr>
              <a:t>ㄹ </a:t>
            </a:r>
            <a:r>
              <a:rPr lang="en-US" altLang="ko-KR">
                <a:solidFill>
                  <a:srgbClr val="663300"/>
                </a:solidFill>
                <a:ea typeface="굴림" panose="020B0600000101010101" pitchFamily="34" charset="-127"/>
              </a:rPr>
              <a:t>irregular verb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DF66027-D96B-E147-A2FD-4DB54E6EB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0" y="5435600"/>
            <a:ext cx="1852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ko-KR" altLang="en-US">
                <a:solidFill>
                  <a:srgbClr val="663300"/>
                </a:solidFill>
                <a:ea typeface="굴림" panose="020B0600000101010101" pitchFamily="34" charset="-127"/>
              </a:rPr>
              <a:t>ㄷ </a:t>
            </a:r>
            <a:r>
              <a:rPr lang="en-US" altLang="ko-KR">
                <a:solidFill>
                  <a:srgbClr val="663300"/>
                </a:solidFill>
                <a:ea typeface="굴림" panose="020B0600000101010101" pitchFamily="34" charset="-127"/>
              </a:rPr>
              <a:t>irregular verb</a:t>
            </a:r>
          </a:p>
        </p:txBody>
      </p:sp>
      <p:sp>
        <p:nvSpPr>
          <p:cNvPr id="15" name="Text Box 8">
            <a:extLst>
              <a:ext uri="{FF2B5EF4-FFF2-40B4-BE49-F238E27FC236}">
                <a16:creationId xmlns="" xmlns:a16="http://schemas.microsoft.com/office/drawing/2014/main" id="{404EE8B6-6788-6E45-8BBC-79C5AB25C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53383"/>
            <a:ext cx="2089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2200" dirty="0">
                <a:ea typeface="굴림" panose="020B0600000101010101" pitchFamily="34" charset="-127"/>
              </a:rPr>
              <a:t>걸</a:t>
            </a:r>
            <a:r>
              <a:rPr lang="ko-KR" altLang="en-US" sz="2200" dirty="0">
                <a:solidFill>
                  <a:srgbClr val="FF5050"/>
                </a:solidFill>
                <a:ea typeface="굴림" panose="020B0600000101010101" pitchFamily="34" charset="-127"/>
              </a:rPr>
              <a:t>을</a:t>
            </a:r>
            <a:r>
              <a:rPr lang="ko-KR" altLang="en-US" sz="2200" dirty="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16" name="Google Shape;182;p29">
            <a:extLst>
              <a:ext uri="{FF2B5EF4-FFF2-40B4-BE49-F238E27FC236}">
                <a16:creationId xmlns="" xmlns:a16="http://schemas.microsoft.com/office/drawing/2014/main" id="{91A672B0-1A50-B341-91C6-D98F51D55D08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E4EF884C-CCF8-584F-A9F3-7A924BD0A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4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/>
      <p:bldP spid="80904" grpId="0"/>
      <p:bldP spid="80905" grpId="0"/>
      <p:bldP spid="80906" grpId="0"/>
      <p:bldP spid="80907" grpId="0"/>
      <p:bldP spid="9" grpId="0"/>
      <p:bldP spid="10" grpId="0"/>
      <p:bldP spid="13" grpId="0"/>
      <p:bldP spid="12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>
            <a:extLst>
              <a:ext uri="{FF2B5EF4-FFF2-40B4-BE49-F238E27FC236}">
                <a16:creationId xmlns="" xmlns:a16="http://schemas.microsoft.com/office/drawing/2014/main" id="{D5A5CAB6-985C-A847-B288-4357D7BE8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492375"/>
            <a:ext cx="4105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 dirty="0" smtClean="0">
                <a:solidFill>
                  <a:srgbClr val="0000FF"/>
                </a:solidFill>
                <a:ea typeface="굴림" panose="020B0600000101010101" pitchFamily="34" charset="-127"/>
              </a:rPr>
              <a:t>________-(</a:t>
            </a:r>
            <a:r>
              <a:rPr lang="ko-KR" altLang="en-US" sz="2800" dirty="0">
                <a:solidFill>
                  <a:srgbClr val="0000FF"/>
                </a:solidFill>
                <a:ea typeface="굴림" panose="020B0600000101010101" pitchFamily="34" charset="-127"/>
              </a:rPr>
              <a:t>으</a:t>
            </a:r>
            <a:r>
              <a:rPr lang="en-US" altLang="ko-KR" sz="2800" dirty="0">
                <a:solidFill>
                  <a:srgbClr val="0000FF"/>
                </a:solidFill>
                <a:ea typeface="굴림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rgbClr val="0000FF"/>
                </a:solidFill>
                <a:ea typeface="굴림" panose="020B0600000101010101" pitchFamily="34" charset="-127"/>
              </a:rPr>
              <a:t>ㄹ</a:t>
            </a:r>
            <a:r>
              <a:rPr lang="ko-KR" altLang="en-US" sz="2800" dirty="0">
                <a:solidFill>
                  <a:srgbClr val="0000FF"/>
                </a:solidFill>
                <a:ea typeface="굴림" panose="020B0600000101010101" pitchFamily="34" charset="-127"/>
              </a:rPr>
              <a:t> 테니까</a:t>
            </a:r>
          </a:p>
        </p:txBody>
      </p:sp>
      <p:sp>
        <p:nvSpPr>
          <p:cNvPr id="25603" name="Text Box 5">
            <a:extLst>
              <a:ext uri="{FF2B5EF4-FFF2-40B4-BE49-F238E27FC236}">
                <a16:creationId xmlns="" xmlns:a16="http://schemas.microsoft.com/office/drawing/2014/main" id="{0BD2620B-11B7-674D-8B72-E3AB6C41F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1268413"/>
            <a:ext cx="4248150" cy="440120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ko-KR" sz="2800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ea typeface="굴림" panose="020B0600000101010101" pitchFamily="34" charset="-127"/>
              </a:rPr>
              <a:t>나중에 만나요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ea typeface="굴림" panose="020B0600000101010101" pitchFamily="34" charset="-127"/>
              </a:rPr>
              <a:t>집에 가서 쉬세요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ea typeface="굴림" panose="020B0600000101010101" pitchFamily="34" charset="-127"/>
              </a:rPr>
              <a:t>열심히 시험 공부하세요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ea typeface="굴림" panose="020B0600000101010101" pitchFamily="34" charset="-127"/>
              </a:rPr>
              <a:t>기다려 주세요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ko-KR" altLang="en-US" sz="2800" dirty="0">
                <a:ea typeface="굴림" panose="020B0600000101010101" pitchFamily="34" charset="-127"/>
              </a:rPr>
              <a:t>따뜻한 옷을 입고 오세요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en-US" altLang="ko-KR" sz="2800" dirty="0">
              <a:ea typeface="굴림" panose="020B0600000101010101" pitchFamily="34" charset="-127"/>
            </a:endParaRPr>
          </a:p>
        </p:txBody>
      </p:sp>
      <p:sp>
        <p:nvSpPr>
          <p:cNvPr id="25604" name="TextBox 3">
            <a:extLst>
              <a:ext uri="{FF2B5EF4-FFF2-40B4-BE49-F238E27FC236}">
                <a16:creationId xmlns="" xmlns:a16="http://schemas.microsoft.com/office/drawing/2014/main" id="{A3B06363-872B-3247-AB13-9042741CF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500063"/>
            <a:ext cx="5602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ko-KR" sz="2800" dirty="0">
                <a:ea typeface="굴림" panose="020B0600000101010101" pitchFamily="34" charset="-127"/>
              </a:rPr>
              <a:t>Tell the reasons for the followings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20B82E9F-6D94-D64F-BAE2-33E42F252998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BC6481C-FA18-9C4B-B45B-442BE423D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8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animBg="1"/>
      <p:bldP spid="2560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8786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800" dirty="0"/>
              <a:t>      </a:t>
            </a:r>
            <a:r>
              <a:rPr lang="ko-KR" altLang="en-US" sz="2800" dirty="0"/>
              <a:t> 듣고 말하기 </a:t>
            </a:r>
            <a:r>
              <a:rPr lang="en-US" altLang="ko-KR" sz="2800" dirty="0"/>
              <a:t>    </a:t>
            </a:r>
            <a:r>
              <a:rPr lang="en-US" altLang="ko-KR" sz="2400" dirty="0"/>
              <a:t>P</a:t>
            </a:r>
            <a:r>
              <a:rPr lang="en-US" altLang="ko-KR" sz="2400" dirty="0" smtClean="0"/>
              <a:t>. 16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4A7234B-7588-6243-85C2-9AA7830E66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11548"/>
            <a:ext cx="8229600" cy="50735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A08C897-9C64-2447-B8C9-A597FE20BDEB}"/>
              </a:ext>
            </a:extLst>
          </p:cNvPr>
          <p:cNvSpPr txBox="1"/>
          <p:nvPr/>
        </p:nvSpPr>
        <p:spPr>
          <a:xfrm>
            <a:off x="1259632" y="3212976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민수에게 줄 생일 선물에 대해 이야기해요</a:t>
            </a:r>
            <a:r>
              <a:rPr lang="en-US" altLang="ko-KR" sz="1400" dirty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F53461D-09E0-0942-A8F9-4D4F7A271D47}"/>
              </a:ext>
            </a:extLst>
          </p:cNvPr>
          <p:cNvSpPr/>
          <p:nvPr/>
        </p:nvSpPr>
        <p:spPr>
          <a:xfrm>
            <a:off x="1334710" y="4890192"/>
            <a:ext cx="245914" cy="2459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1648648-7A9E-2644-97EA-76BCF3AA7628}"/>
              </a:ext>
            </a:extLst>
          </p:cNvPr>
          <p:cNvSpPr txBox="1"/>
          <p:nvPr/>
        </p:nvSpPr>
        <p:spPr>
          <a:xfrm>
            <a:off x="1423205" y="5674955"/>
            <a:ext cx="44644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err="1">
                <a:solidFill>
                  <a:srgbClr val="FF0000"/>
                </a:solidFill>
              </a:rPr>
              <a:t>민수한테</a:t>
            </a:r>
            <a:r>
              <a:rPr lang="ko-KR" altLang="en-US" sz="1500" dirty="0">
                <a:solidFill>
                  <a:srgbClr val="FF0000"/>
                </a:solidFill>
              </a:rPr>
              <a:t> 없는 공룡이 무엇인지 보러 가요</a:t>
            </a:r>
            <a:r>
              <a:rPr lang="en-US" altLang="ko-KR" sz="1500" dirty="0">
                <a:solidFill>
                  <a:srgbClr val="FF0000"/>
                </a:solidFill>
              </a:rPr>
              <a:t>.</a:t>
            </a:r>
            <a:endParaRPr lang="en-US" sz="1500" dirty="0">
              <a:solidFill>
                <a:srgbClr val="FF0000"/>
              </a:solidFill>
            </a:endParaRPr>
          </a:p>
        </p:txBody>
      </p:sp>
      <p:pic>
        <p:nvPicPr>
          <p:cNvPr id="15" name="Track 002.mp3" descr="Track 002.mp3">
            <a:hlinkClick r:id="" action="ppaction://media"/>
            <a:extLst>
              <a:ext uri="{FF2B5EF4-FFF2-40B4-BE49-F238E27FC236}">
                <a16:creationId xmlns="" xmlns:a16="http://schemas.microsoft.com/office/drawing/2014/main" id="{EF6C6DDF-DAA9-9141-8CB2-DA3B73824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80081" y="1484784"/>
            <a:ext cx="812800" cy="812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6" name="Track 003.mp3" descr="Track 003.mp3">
            <a:hlinkClick r:id="" action="ppaction://media"/>
            <a:extLst>
              <a:ext uri="{FF2B5EF4-FFF2-40B4-BE49-F238E27FC236}">
                <a16:creationId xmlns="" xmlns:a16="http://schemas.microsoft.com/office/drawing/2014/main" id="{A3212A65-65E2-EC42-926B-7BD88B80CE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40328" y="5172569"/>
            <a:ext cx="812800" cy="812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5741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7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19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" grpId="0" animBg="1"/>
      <p:bldP spid="5" grpId="0"/>
      <p:bldP spid="9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EB407D-72F2-A34E-8991-077F15A3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듣고 말하기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16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1DE8BCD-FCDF-F24B-9884-A9496CDB404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AEF4344-55DE-6F44-BEC7-C69006690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4105"/>
            <a:ext cx="8363272" cy="526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2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28844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Popping Korean </a:t>
            </a:r>
            <a:r>
              <a:rPr lang="ko-KR" altLang="en-US" sz="3600" dirty="0"/>
              <a:t>  </a:t>
            </a:r>
            <a:r>
              <a:rPr lang="ko-KR" altLang="en-US" sz="2400" dirty="0"/>
              <a:t>대화 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7143"/>
            <a:ext cx="8229600" cy="606925"/>
          </a:xfr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https://www.youtube.com/watch?v=-YBWz4Oxr-0&amp;t=10s</a:t>
            </a:r>
            <a:endParaRPr lang="en-US" sz="2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=""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6012160" y="2780928"/>
            <a:ext cx="2514638" cy="2160239"/>
          </a:xfrm>
          <a:prstGeom prst="wedgeRoundRectCallout">
            <a:avLst>
              <a:gd name="adj1" fmla="val -23608"/>
              <a:gd name="adj2" fmla="val -949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tx1"/>
                </a:solidFill>
              </a:rPr>
              <a:t>위의 사이트를 눌러서</a:t>
            </a:r>
            <a:r>
              <a:rPr lang="en-US" altLang="ko-KR" dirty="0">
                <a:ln/>
                <a:solidFill>
                  <a:schemeClr val="tx1"/>
                </a:solidFill>
              </a:rPr>
              <a:t> </a:t>
            </a:r>
            <a:r>
              <a:rPr lang="ko-KR" altLang="en-US" dirty="0">
                <a:ln/>
                <a:solidFill>
                  <a:schemeClr val="tx1"/>
                </a:solidFill>
              </a:rPr>
              <a:t>두 사람의 대화를 잘 들어 보세요</a:t>
            </a:r>
            <a:r>
              <a:rPr lang="en-US" altLang="ko-KR" dirty="0">
                <a:ln/>
                <a:solidFill>
                  <a:schemeClr val="tx1"/>
                </a:solidFill>
              </a:rPr>
              <a:t>.</a:t>
            </a:r>
            <a:endParaRPr lang="en-US" dirty="0">
              <a:ln/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9CA232-EF15-5846-8D7A-58BD24D4BD29}"/>
              </a:ext>
            </a:extLst>
          </p:cNvPr>
          <p:cNvSpPr txBox="1"/>
          <p:nvPr/>
        </p:nvSpPr>
        <p:spPr>
          <a:xfrm>
            <a:off x="592352" y="5506330"/>
            <a:ext cx="8094448" cy="5368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200" dirty="0"/>
              <a:t> 위의 대화를 잘 들으면서 </a:t>
            </a:r>
            <a:r>
              <a:rPr lang="en-US" altLang="ko-KR" sz="2200" dirty="0"/>
              <a:t>‘-(</a:t>
            </a:r>
            <a:r>
              <a:rPr lang="ko-KR" altLang="en-US" sz="2200" dirty="0"/>
              <a:t>으</a:t>
            </a:r>
            <a:r>
              <a:rPr lang="en-US" altLang="ko-KR" sz="2200" dirty="0"/>
              <a:t>)</a:t>
            </a:r>
            <a:r>
              <a:rPr lang="ko-KR" altLang="en-US" sz="2200" dirty="0" err="1"/>
              <a:t>ㄹ</a:t>
            </a:r>
            <a:r>
              <a:rPr lang="ko-KR" altLang="en-US" sz="2200" dirty="0"/>
              <a:t> 거예요</a:t>
            </a:r>
            <a:r>
              <a:rPr lang="en-US" altLang="ko-KR" sz="2200" dirty="0"/>
              <a:t>’</a:t>
            </a:r>
            <a:r>
              <a:rPr lang="ko-KR" altLang="en-US" sz="2200" dirty="0" err="1"/>
              <a:t>를</a:t>
            </a:r>
            <a:r>
              <a:rPr lang="ko-KR" altLang="en-US" sz="2200" dirty="0"/>
              <a:t> 연습해 보세요</a:t>
            </a:r>
            <a:r>
              <a:rPr lang="en-US" altLang="ko-KR" sz="2200" dirty="0"/>
              <a:t>.</a:t>
            </a:r>
          </a:p>
        </p:txBody>
      </p:sp>
      <p:pic>
        <p:nvPicPr>
          <p:cNvPr id="6" name="Picture 5" descr="A picture containing toy, table, television, standing&#10;&#10;Description automatically generated">
            <a:extLst>
              <a:ext uri="{FF2B5EF4-FFF2-40B4-BE49-F238E27FC236}">
                <a16:creationId xmlns="" xmlns:a16="http://schemas.microsoft.com/office/drawing/2014/main" id="{1112B2AC-6CDD-504B-B275-944228278A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52" y="2086678"/>
            <a:ext cx="4885222" cy="316195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6464832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32F1398-EE5E-804D-9CD4-6657DD87D67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FC9CB6D0-2DA9-1446-A2B3-D26D79066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81184"/>
            <a:ext cx="8291264" cy="55552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읽어 봐요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17</a:t>
            </a:r>
            <a:endParaRPr lang="en-US" sz="2800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1BD1B51-7D76-E34B-A1E9-4173A744D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10614"/>
            <a:ext cx="8820472" cy="5399314"/>
          </a:xfrm>
          <a:prstGeom prst="rect">
            <a:avLst/>
          </a:prstGeom>
        </p:spPr>
      </p:pic>
      <p:sp>
        <p:nvSpPr>
          <p:cNvPr id="10" name="Explosion 2 9">
            <a:extLst>
              <a:ext uri="{FF2B5EF4-FFF2-40B4-BE49-F238E27FC236}">
                <a16:creationId xmlns="" xmlns:a16="http://schemas.microsoft.com/office/drawing/2014/main" id="{E11BF4E3-A6B9-CD44-97B8-8BB70C356EAD}"/>
              </a:ext>
            </a:extLst>
          </p:cNvPr>
          <p:cNvSpPr/>
          <p:nvPr/>
        </p:nvSpPr>
        <p:spPr>
          <a:xfrm>
            <a:off x="5724129" y="1196752"/>
            <a:ext cx="3096344" cy="1368151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자원봉사 활동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="" xmlns:a16="http://schemas.microsoft.com/office/drawing/2014/main" id="{E1E7694D-7493-8149-B482-F6BF2FD7BECC}"/>
              </a:ext>
            </a:extLst>
          </p:cNvPr>
          <p:cNvSpPr/>
          <p:nvPr/>
        </p:nvSpPr>
        <p:spPr>
          <a:xfrm>
            <a:off x="2699792" y="2708920"/>
            <a:ext cx="3960440" cy="483520"/>
          </a:xfrm>
          <a:prstGeom prst="frame">
            <a:avLst>
              <a:gd name="adj1" fmla="val 481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306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5168AF-4612-9845-B8FC-E7DE0928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54" y="340139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    </a:t>
            </a:r>
            <a:r>
              <a:rPr lang="en-US" altLang="ko-KR" sz="4000" dirty="0"/>
              <a:t>     </a:t>
            </a:r>
            <a:r>
              <a:rPr lang="ko-KR" altLang="en-US" sz="4000" dirty="0"/>
              <a:t> 쓰기 </a:t>
            </a:r>
            <a:r>
              <a:rPr lang="ko-KR" altLang="en-US" sz="4000" dirty="0" smtClean="0"/>
              <a:t> </a:t>
            </a:r>
            <a:r>
              <a:rPr lang="en-US" altLang="ko-KR" sz="3300" dirty="0" smtClean="0"/>
              <a:t>P. 17</a:t>
            </a:r>
            <a:r>
              <a:rPr lang="en-US" altLang="ko-KR" sz="4000" dirty="0" smtClean="0"/>
              <a:t>   </a:t>
            </a:r>
            <a:r>
              <a:rPr lang="ko-KR" altLang="en-US" sz="3200" dirty="0" smtClean="0"/>
              <a:t>   </a:t>
            </a:r>
            <a:r>
              <a:rPr lang="en-US" altLang="ko-KR" sz="2800" dirty="0"/>
              <a:t>(</a:t>
            </a:r>
            <a:r>
              <a:rPr lang="ko-KR" altLang="en-US" sz="2800" dirty="0"/>
              <a:t>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0F844008-F2F7-A542-A8B5-A37AB72810D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7F6DFEE-351E-4444-A2A5-9C68D021E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71" y="1122205"/>
            <a:ext cx="8364937" cy="5043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E7D8658-7450-FF40-AD18-E32DB6B6BEF2}"/>
              </a:ext>
            </a:extLst>
          </p:cNvPr>
          <p:cNvSpPr txBox="1"/>
          <p:nvPr/>
        </p:nvSpPr>
        <p:spPr>
          <a:xfrm>
            <a:off x="3275856" y="1211741"/>
            <a:ext cx="5547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자원봉사 </a:t>
            </a:r>
            <a:r>
              <a:rPr lang="ko-KR" altLang="en-US" sz="1400" dirty="0">
                <a:solidFill>
                  <a:srgbClr val="FF0000"/>
                </a:solidFill>
              </a:rPr>
              <a:t>활동을 할 </a:t>
            </a:r>
            <a:r>
              <a:rPr lang="ko-KR" altLang="en-US" sz="1400" dirty="0" smtClean="0">
                <a:solidFill>
                  <a:srgbClr val="FF0000"/>
                </a:solidFill>
              </a:rPr>
              <a:t>사람을 </a:t>
            </a:r>
            <a:r>
              <a:rPr lang="ko-KR" altLang="en-US" sz="1400" dirty="0">
                <a:solidFill>
                  <a:srgbClr val="FF0000"/>
                </a:solidFill>
              </a:rPr>
              <a:t>모집하기 위해 쓴 글이에요</a:t>
            </a:r>
            <a:r>
              <a:rPr lang="en-US" altLang="ko-KR" sz="1400" dirty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5D42023-620A-CF4A-94C8-3FB3AC44ADA8}"/>
              </a:ext>
            </a:extLst>
          </p:cNvPr>
          <p:cNvSpPr txBox="1"/>
          <p:nvPr/>
        </p:nvSpPr>
        <p:spPr>
          <a:xfrm>
            <a:off x="5905647" y="1916832"/>
            <a:ext cx="46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5B19287-022E-644D-97C7-30993E2AA10A}"/>
              </a:ext>
            </a:extLst>
          </p:cNvPr>
          <p:cNvSpPr txBox="1"/>
          <p:nvPr/>
        </p:nvSpPr>
        <p:spPr>
          <a:xfrm>
            <a:off x="5905647" y="2267580"/>
            <a:ext cx="39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669889F-292B-934B-8C61-EBFAFAC0696D}"/>
              </a:ext>
            </a:extLst>
          </p:cNvPr>
          <p:cNvSpPr txBox="1"/>
          <p:nvPr/>
        </p:nvSpPr>
        <p:spPr>
          <a:xfrm>
            <a:off x="5905647" y="2564904"/>
            <a:ext cx="46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0521492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8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=""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457200" y="634356"/>
            <a:ext cx="3034680" cy="223224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ko-KR" altLang="en-US" sz="2000" dirty="0"/>
              <a:t>여러분은 자원봉사를 해 본 적이 있어요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=""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528792" y="1060344"/>
            <a:ext cx="3384376" cy="1944221"/>
          </a:xfrm>
          <a:prstGeom prst="wedgeEllipseCallout">
            <a:avLst>
              <a:gd name="adj1" fmla="val -28695"/>
              <a:gd name="adj2" fmla="val 8932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자원 봉사 활동 경험을 얘기해 주세요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=""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28844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참 좋은 이야기 </a:t>
            </a:r>
            <a:r>
              <a:rPr lang="en-US" altLang="ko-KR" sz="3200" dirty="0"/>
              <a:t>&lt;</a:t>
            </a:r>
            <a:r>
              <a:rPr lang="ko-KR" altLang="en-US" sz="3200" dirty="0"/>
              <a:t>친절의 힘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ko-KR" altLang="en-US" sz="2400" dirty="0"/>
              <a:t>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7143"/>
            <a:ext cx="8229600" cy="606925"/>
          </a:xfr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https://www.youtube.com/watch?v=zP1M49ijBtY</a:t>
            </a:r>
            <a:endParaRPr lang="en-US" sz="2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=""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6156176" y="3088392"/>
            <a:ext cx="2802670" cy="2160239"/>
          </a:xfrm>
          <a:prstGeom prst="wedgeRoundRectCallout">
            <a:avLst>
              <a:gd name="adj1" fmla="val -24031"/>
              <a:gd name="adj2" fmla="val -1067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tx1"/>
                </a:solidFill>
              </a:rPr>
              <a:t>위의 사이트를 눌러서</a:t>
            </a:r>
            <a:r>
              <a:rPr lang="en-US" altLang="ko-KR" dirty="0">
                <a:ln/>
                <a:solidFill>
                  <a:schemeClr val="tx1"/>
                </a:solidFill>
              </a:rPr>
              <a:t> ‘</a:t>
            </a:r>
            <a:r>
              <a:rPr lang="ko-KR" altLang="en-US" dirty="0">
                <a:ln/>
                <a:solidFill>
                  <a:schemeClr val="tx1"/>
                </a:solidFill>
              </a:rPr>
              <a:t>친절의 힘</a:t>
            </a:r>
            <a:r>
              <a:rPr lang="en-US" altLang="ko-KR" dirty="0">
                <a:ln/>
                <a:solidFill>
                  <a:schemeClr val="tx1"/>
                </a:solidFill>
              </a:rPr>
              <a:t>’</a:t>
            </a:r>
            <a:r>
              <a:rPr lang="ko-KR" altLang="en-US" dirty="0">
                <a:ln/>
                <a:solidFill>
                  <a:schemeClr val="tx1"/>
                </a:solidFill>
              </a:rPr>
              <a:t>이라는 영상을 보고 친구들과 </a:t>
            </a:r>
            <a:r>
              <a:rPr lang="ko-KR" altLang="en-US" dirty="0" smtClean="0">
                <a:ln/>
                <a:solidFill>
                  <a:schemeClr val="tx1"/>
                </a:solidFill>
              </a:rPr>
              <a:t>이야기해 </a:t>
            </a:r>
            <a:r>
              <a:rPr lang="ko-KR" altLang="en-US" dirty="0">
                <a:ln/>
                <a:solidFill>
                  <a:schemeClr val="tx1"/>
                </a:solidFill>
              </a:rPr>
              <a:t>봅시다</a:t>
            </a:r>
            <a:r>
              <a:rPr lang="en-US" altLang="ko-KR" dirty="0">
                <a:ln/>
                <a:solidFill>
                  <a:schemeClr val="tx1"/>
                </a:solidFill>
              </a:rPr>
              <a:t>.</a:t>
            </a:r>
            <a:endParaRPr lang="en-US" dirty="0">
              <a:ln/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9CA232-EF15-5846-8D7A-58BD24D4BD29}"/>
              </a:ext>
            </a:extLst>
          </p:cNvPr>
          <p:cNvSpPr txBox="1"/>
          <p:nvPr/>
        </p:nvSpPr>
        <p:spPr>
          <a:xfrm>
            <a:off x="592352" y="5506330"/>
            <a:ext cx="8094448" cy="5368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200" dirty="0"/>
              <a:t>   여러분은 다른 사람에게 친절을 베풀어 본 적이 있나요</a:t>
            </a:r>
            <a:r>
              <a:rPr lang="en-US" altLang="ko-KR" sz="2200" dirty="0"/>
              <a:t>?</a:t>
            </a:r>
          </a:p>
        </p:txBody>
      </p:sp>
      <p:pic>
        <p:nvPicPr>
          <p:cNvPr id="7" name="Picture 6" descr="A picture containing towel&#10;&#10;Description automatically generated">
            <a:extLst>
              <a:ext uri="{FF2B5EF4-FFF2-40B4-BE49-F238E27FC236}">
                <a16:creationId xmlns="" xmlns:a16="http://schemas.microsoft.com/office/drawing/2014/main" id="{F7C35401-D3F7-A441-998B-1F1CC1B2A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01767"/>
            <a:ext cx="5162191" cy="25550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42767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762B870B-A7A4-C049-AC5D-986175482F0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041C49D-CFA8-C649-A5BA-E17742E9D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8136903" cy="5921896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="" xmlns:a16="http://schemas.microsoft.com/office/drawing/2014/main" id="{63515105-350C-2D4A-9BE1-CB8D0DE408E8}"/>
              </a:ext>
            </a:extLst>
          </p:cNvPr>
          <p:cNvSpPr/>
          <p:nvPr/>
        </p:nvSpPr>
        <p:spPr>
          <a:xfrm>
            <a:off x="2555776" y="980728"/>
            <a:ext cx="3816424" cy="446860"/>
          </a:xfrm>
          <a:prstGeom prst="frame">
            <a:avLst>
              <a:gd name="adj1" fmla="val 427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9134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E67B33E-2389-ED43-82C8-135CF52496C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7B67BD8-C39A-B340-954E-BC4B4AE7E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5904656"/>
          </a:xfrm>
        </p:spPr>
      </p:pic>
    </p:spTree>
    <p:extLst>
      <p:ext uri="{BB962C8B-B14F-4D97-AF65-F5344CB8AC3E}">
        <p14:creationId xmlns:p14="http://schemas.microsoft.com/office/powerpoint/2010/main" val="95820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F6D7B6-02C0-7A46-BB4B-D3BD97BE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문화 배우기 </a:t>
            </a:r>
            <a:r>
              <a:rPr lang="en-US" altLang="ko-KR" sz="4000" dirty="0"/>
              <a:t>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19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6F6D701-7D83-464E-B38D-302069B1B79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0C19DC13-2F27-324E-A20D-CD6184F08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229600" cy="5346151"/>
          </a:xfrm>
          <a:prstGeom prst="rect">
            <a:avLst/>
          </a:prstGeom>
        </p:spPr>
      </p:pic>
      <p:sp>
        <p:nvSpPr>
          <p:cNvPr id="9" name="Frame 8">
            <a:extLst>
              <a:ext uri="{FF2B5EF4-FFF2-40B4-BE49-F238E27FC236}">
                <a16:creationId xmlns="" xmlns:a16="http://schemas.microsoft.com/office/drawing/2014/main" id="{3C4DD0BA-22CD-F449-A38E-AB14BBFFA9D7}"/>
              </a:ext>
            </a:extLst>
          </p:cNvPr>
          <p:cNvSpPr/>
          <p:nvPr/>
        </p:nvSpPr>
        <p:spPr>
          <a:xfrm>
            <a:off x="1907704" y="1628800"/>
            <a:ext cx="5184576" cy="648072"/>
          </a:xfrm>
          <a:prstGeom prst="frame">
            <a:avLst>
              <a:gd name="adj1" fmla="val 246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="" xmlns:a16="http://schemas.microsoft.com/office/drawing/2014/main" id="{0CA29E8C-9990-8C44-B606-C9F950F25D18}"/>
              </a:ext>
            </a:extLst>
          </p:cNvPr>
          <p:cNvSpPr/>
          <p:nvPr/>
        </p:nvSpPr>
        <p:spPr>
          <a:xfrm>
            <a:off x="7236297" y="1651299"/>
            <a:ext cx="1468608" cy="898562"/>
          </a:xfrm>
          <a:prstGeom prst="wedgeEllipseCallout">
            <a:avLst>
              <a:gd name="adj1" fmla="val -50045"/>
              <a:gd name="adj2" fmla="val 86357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/>
              <a:t>동물 꿈</a:t>
            </a:r>
            <a:r>
              <a:rPr lang="en-US" altLang="ko-KR" sz="1600" dirty="0"/>
              <a:t>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80803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1B4883A-B2B5-8D4F-ABF0-4613D15D0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2006482"/>
            <a:ext cx="4105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아침에                 가 울면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0F6F74-80D1-3447-8B6D-51D69B590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535" y="2133481"/>
            <a:ext cx="3673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반가운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손님이 와요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A256458-C7FD-F249-B3EE-EFA4D11BE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2663061"/>
            <a:ext cx="1635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dirty="0">
                <a:solidFill>
                  <a:srgbClr val="FF0000"/>
                </a:solidFill>
                <a:ea typeface="굴림" panose="020B0600000101010101" pitchFamily="34" charset="-127"/>
              </a:rPr>
              <a:t>까치</a:t>
            </a:r>
            <a:r>
              <a:rPr lang="en-US" altLang="ko-KR" sz="1800" dirty="0">
                <a:solidFill>
                  <a:srgbClr val="FF0000"/>
                </a:solidFill>
                <a:ea typeface="굴림" panose="020B0600000101010101" pitchFamily="34" charset="-127"/>
              </a:rPr>
              <a:t> (magpie)</a:t>
            </a:r>
            <a:endParaRPr lang="ko-KR" altLang="en-US" sz="1800" dirty="0">
              <a:solidFill>
                <a:srgbClr val="FF0000"/>
              </a:solidFill>
              <a:ea typeface="굴림" panose="020B0600000101010101" pitchFamily="34" charset="-127"/>
            </a:endParaRPr>
          </a:p>
        </p:txBody>
      </p:sp>
      <p:pic>
        <p:nvPicPr>
          <p:cNvPr id="9" name="Picture 8" descr="MM900046461.GIF">
            <a:extLst>
              <a:ext uri="{FF2B5EF4-FFF2-40B4-BE49-F238E27FC236}">
                <a16:creationId xmlns="" xmlns:a16="http://schemas.microsoft.com/office/drawing/2014/main" id="{D02E1C97-ECDD-5A4A-BF3C-E7366A6F2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795" y="1317212"/>
            <a:ext cx="222726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3E37087-86C0-A740-B5FA-8184FCF12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009" y="5329120"/>
            <a:ext cx="1800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숫자 </a:t>
            </a:r>
            <a:r>
              <a:rPr lang="en-US" altLang="ko-KR" sz="2400">
                <a:ea typeface="굴림" panose="020B0600000101010101" pitchFamily="34" charset="-127"/>
              </a:rPr>
              <a:t>4</a:t>
            </a:r>
            <a:r>
              <a:rPr lang="ko-KR" altLang="en-US" sz="2400">
                <a:ea typeface="굴림" panose="020B0600000101010101" pitchFamily="34" charset="-127"/>
              </a:rPr>
              <a:t>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1DAE43E-F210-3D4D-9551-841658A29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857" y="3348425"/>
            <a:ext cx="100806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2000" b="1">
                <a:solidFill>
                  <a:srgbClr val="0070C0"/>
                </a:solidFill>
                <a:ea typeface="굴림" panose="020B0600000101010101" pitchFamily="34" charset="-127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0F6CA90-608E-944D-9939-0AA4BC02A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5122396"/>
            <a:ext cx="37799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재수가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없어요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4" name="Picture 13" descr="unhappy.WMF">
            <a:extLst>
              <a:ext uri="{FF2B5EF4-FFF2-40B4-BE49-F238E27FC236}">
                <a16:creationId xmlns="" xmlns:a16="http://schemas.microsoft.com/office/drawing/2014/main" id="{DB9ECF80-E3D1-ED4E-B84B-DAF59056A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487" y="3525064"/>
            <a:ext cx="1466850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5" name="Picture 13" descr="http://www.speakchina.kr/files/attach/images/7575/398/076/4.jpg">
            <a:extLst>
              <a:ext uri="{FF2B5EF4-FFF2-40B4-BE49-F238E27FC236}">
                <a16:creationId xmlns="" xmlns:a16="http://schemas.microsoft.com/office/drawing/2014/main" id="{C3E30515-E48B-6540-BA42-82E917B64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39807"/>
            <a:ext cx="11684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713E5E7-2B16-CA4C-B325-EADDB9CD7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0235" y="5619335"/>
            <a:ext cx="2484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800" dirty="0">
                <a:ea typeface="굴림" panose="020B0600000101010101" pitchFamily="34" charset="-127"/>
              </a:rPr>
              <a:t>재수가</a:t>
            </a:r>
            <a:r>
              <a:rPr lang="en-US" altLang="ko-KR" sz="1800" dirty="0">
                <a:ea typeface="굴림" panose="020B0600000101010101" pitchFamily="34" charset="-127"/>
              </a:rPr>
              <a:t> </a:t>
            </a:r>
            <a:r>
              <a:rPr lang="ko-KR" altLang="en-US" sz="1800" dirty="0">
                <a:ea typeface="굴림" panose="020B0600000101010101" pitchFamily="34" charset="-127"/>
              </a:rPr>
              <a:t>없다</a:t>
            </a:r>
            <a:r>
              <a:rPr lang="en-US" altLang="ko-KR" sz="1800" dirty="0">
                <a:ea typeface="굴림" panose="020B0600000101010101" pitchFamily="34" charset="-127"/>
              </a:rPr>
              <a:t>: bad luck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4BB8987-C0A7-644F-B8CF-3991DAF0F7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20" y="3708788"/>
            <a:ext cx="164147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="" xmlns:a16="http://schemas.microsoft.com/office/drawing/2014/main" id="{077CE145-DE6B-9E42-B76E-26934D37AD9D}"/>
              </a:ext>
            </a:extLst>
          </p:cNvPr>
          <p:cNvSpPr txBox="1">
            <a:spLocks/>
          </p:cNvSpPr>
          <p:nvPr/>
        </p:nvSpPr>
        <p:spPr bwMode="auto">
          <a:xfrm>
            <a:off x="457200" y="140148"/>
            <a:ext cx="8229600" cy="1143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ko-KR" altLang="en-US" sz="3600" kern="0" dirty="0"/>
              <a:t>미신 </a:t>
            </a:r>
            <a:r>
              <a:rPr lang="en-US" altLang="ko-KR" sz="3600" kern="0" dirty="0"/>
              <a:t>(superstition)</a:t>
            </a:r>
            <a:r>
              <a:rPr lang="ko-KR" altLang="en-US" sz="3600" kern="0" dirty="0"/>
              <a:t> </a:t>
            </a:r>
            <a:r>
              <a:rPr lang="en-US" altLang="ko-KR" sz="3200" kern="0" dirty="0"/>
              <a:t>-</a:t>
            </a:r>
            <a:r>
              <a:rPr lang="ko-KR" altLang="en-US" sz="3200" kern="0" dirty="0"/>
              <a:t> 한국</a:t>
            </a:r>
            <a:r>
              <a:rPr lang="en-US" altLang="ko-KR" sz="3200" kern="0" dirty="0"/>
              <a:t> </a:t>
            </a:r>
            <a:endParaRPr lang="en-US" sz="3200" kern="0" dirty="0"/>
          </a:p>
        </p:txBody>
      </p:sp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0B8315B0-E3B5-3546-B9FC-AF21CFD760F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45426B9F-26E1-5B4D-8D1F-23C7E2732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592" y="5988907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7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 autoUpdateAnimBg="0"/>
      <p:bldP spid="7" grpId="0" autoUpdateAnimBg="0"/>
      <p:bldP spid="11" grpId="0" autoUpdateAnimBg="0"/>
      <p:bldP spid="12" grpId="0" autoUpdateAnimBg="0"/>
      <p:bldP spid="13" grpId="0" autoUpdateAnimBg="0"/>
      <p:bldP spid="15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C57F8FB-0F49-E446-8E8E-7D422A927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789" y="2482972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밤에 손톱을 깎으면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D0DD608-AD26-B941-A962-50EB8B84D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214" y="2491904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쥐가 와서 먹는대요</a:t>
            </a:r>
            <a:r>
              <a:rPr lang="en-US" altLang="ko-KR" sz="240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D88E16F-6E04-3642-869A-CDFD619EB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789" y="4838229"/>
            <a:ext cx="3743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빨간색으로 이름을 쓰면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42FC5A6-4823-754B-A386-3CA17974E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789" y="3499966"/>
            <a:ext cx="32400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8000" b="1" dirty="0">
                <a:solidFill>
                  <a:srgbClr val="FF0000"/>
                </a:solidFill>
                <a:ea typeface="굴림" panose="020B0600000101010101" pitchFamily="34" charset="-127"/>
              </a:rPr>
              <a:t>이름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B0B7D0B-5258-F24C-81A9-848A9D3D0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477" y="4829492"/>
            <a:ext cx="3671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그 사람이 죽는대요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5" name="Picture 14" descr="cross.WMF">
            <a:extLst>
              <a:ext uri="{FF2B5EF4-FFF2-40B4-BE49-F238E27FC236}">
                <a16:creationId xmlns="" xmlns:a16="http://schemas.microsoft.com/office/drawing/2014/main" id="{2C6D3F27-7153-1247-B6D2-319FCE7382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139" y="2996729"/>
            <a:ext cx="19431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nailcutting.WMF">
            <a:extLst>
              <a:ext uri="{FF2B5EF4-FFF2-40B4-BE49-F238E27FC236}">
                <a16:creationId xmlns="" xmlns:a16="http://schemas.microsoft.com/office/drawing/2014/main" id="{494CEB50-D1EC-BD4C-93F6-582EFE73C8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74403"/>
            <a:ext cx="1885950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mouse eating cheese.WMF">
            <a:extLst>
              <a:ext uri="{FF2B5EF4-FFF2-40B4-BE49-F238E27FC236}">
                <a16:creationId xmlns="" xmlns:a16="http://schemas.microsoft.com/office/drawing/2014/main" id="{79E801BD-7650-014F-934C-070E3B3C16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139" y="620241"/>
            <a:ext cx="20193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182;p29">
            <a:extLst>
              <a:ext uri="{FF2B5EF4-FFF2-40B4-BE49-F238E27FC236}">
                <a16:creationId xmlns="" xmlns:a16="http://schemas.microsoft.com/office/drawing/2014/main" id="{256E93F2-2853-B44D-BECC-B177F388357C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BBEE06E-2D8E-3B47-9158-E044683F7C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9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557425D-2D9A-B641-AE92-3BC3B4FA5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971" y="3067745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밤에 피리를 불면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EFAB1CA-91CE-C740-96D8-94CC79B60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7221" y="3067745"/>
            <a:ext cx="259300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뱀이 나와요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08E4D7C-F005-FB4B-8CA8-60B4106F2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896" y="5414070"/>
            <a:ext cx="3743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ea typeface="굴림" panose="020B0600000101010101" pitchFamily="34" charset="-127"/>
              </a:rPr>
              <a:t>돼지 꿈을 꾸면 </a:t>
            </a:r>
            <a:endParaRPr lang="ko-KR" altLang="en-US" sz="2400">
              <a:ea typeface="굴림" panose="020B0600000101010101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46918B5-D0BF-664E-A1C9-3B447E6A6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6792" y="5445224"/>
            <a:ext cx="2520801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돈이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생겨요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9" name="Picture 15" descr="pig.WMF">
            <a:extLst>
              <a:ext uri="{FF2B5EF4-FFF2-40B4-BE49-F238E27FC236}">
                <a16:creationId xmlns="" xmlns:a16="http://schemas.microsoft.com/office/drawing/2014/main" id="{411E6BC1-255D-1249-9564-85F81B2E4F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36375"/>
            <a:ext cx="18097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35DDC3C-AB6F-834A-825F-D5C0178CB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993" y="3788470"/>
            <a:ext cx="21844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0" name="Picture 2" descr="https://encrypted-tbn1.gstatic.com/images?q=tbn:ANd9GcQz3bNRR1T-xkzd68dCqLZMbm14hKMeJgi3LNW_Kg0lqrYBtr9rJQ">
            <a:extLst>
              <a:ext uri="{FF2B5EF4-FFF2-40B4-BE49-F238E27FC236}">
                <a16:creationId xmlns="" xmlns:a16="http://schemas.microsoft.com/office/drawing/2014/main" id="{01BFE1CB-88A9-6343-B021-395137457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46" y="724595"/>
            <a:ext cx="25241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4" name="Picture 6" descr="http://upload.barobook.com/ijakga/old_upload/2007/09/08/11.JPG">
            <a:extLst>
              <a:ext uri="{FF2B5EF4-FFF2-40B4-BE49-F238E27FC236}">
                <a16:creationId xmlns="" xmlns:a16="http://schemas.microsoft.com/office/drawing/2014/main" id="{AAEA3726-0F06-C94B-8F6D-CB8558CC3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792" y="253107"/>
            <a:ext cx="2663004" cy="241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E960F964-1A3E-3A41-9314-3AA7A43DF4F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76E957B-9B6F-874E-8FBA-AACA07569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3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F9F448A-B6A5-EA46-A6C5-1113B2404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90" y="2653262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>
                <a:ea typeface="굴림" panose="020B0600000101010101" pitchFamily="34" charset="-127"/>
              </a:rPr>
              <a:t>아침에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미역국을</a:t>
            </a:r>
            <a:r>
              <a:rPr lang="en-US" altLang="ko-KR" sz="2400">
                <a:ea typeface="굴림" panose="020B0600000101010101" pitchFamily="34" charset="-127"/>
              </a:rPr>
              <a:t> </a:t>
            </a:r>
            <a:r>
              <a:rPr lang="ko-KR" altLang="en-US" sz="2400">
                <a:ea typeface="굴림" panose="020B0600000101010101" pitchFamily="34" charset="-127"/>
              </a:rPr>
              <a:t>먹으면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283B10F-8EFB-6646-AD04-A7715FE2B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8528" y="2653261"/>
            <a:ext cx="367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시험을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못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봐요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CE505D3-4489-A74F-BF1B-8515BB3C5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5389187"/>
            <a:ext cx="5759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여자</a:t>
            </a:r>
            <a:r>
              <a:rPr lang="en-US" altLang="ko-KR" sz="2400" dirty="0">
                <a:ea typeface="굴림" panose="020B0600000101010101" pitchFamily="34" charset="-127"/>
              </a:rPr>
              <a:t>/</a:t>
            </a:r>
            <a:r>
              <a:rPr lang="ko-KR" altLang="en-US" sz="2400" dirty="0">
                <a:ea typeface="굴림" panose="020B0600000101010101" pitchFamily="34" charset="-127"/>
              </a:rPr>
              <a:t>남자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친구한테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신발을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사</a:t>
            </a:r>
            <a:r>
              <a:rPr lang="en-US" altLang="ko-KR" sz="2400" dirty="0"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ea typeface="굴림" panose="020B0600000101010101" pitchFamily="34" charset="-127"/>
              </a:rPr>
              <a:t>주면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C3AC0F6-6989-A841-B4CF-691A5AE11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4305" y="5333518"/>
            <a:ext cx="198192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굴림" panose="020B0600000101010101" pitchFamily="34" charset="-127"/>
              </a:rPr>
              <a:t>차여요</a:t>
            </a:r>
            <a:r>
              <a:rPr lang="en-US" altLang="ko-KR" sz="2400" dirty="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05478" name="Picture 1">
            <a:extLst>
              <a:ext uri="{FF2B5EF4-FFF2-40B4-BE49-F238E27FC236}">
                <a16:creationId xmlns="" xmlns:a16="http://schemas.microsoft.com/office/drawing/2014/main" id="{8DB4D2DD-B77B-5B4F-B63A-D85AF3838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15" y="781599"/>
            <a:ext cx="1871662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11B7255-1FB5-EA41-98F1-C6C88565E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88" y="712430"/>
            <a:ext cx="241141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>
            <a:extLst>
              <a:ext uri="{FF2B5EF4-FFF2-40B4-BE49-F238E27FC236}">
                <a16:creationId xmlns="" xmlns:a16="http://schemas.microsoft.com/office/drawing/2014/main" id="{4464A784-FE15-0C4D-8D78-7ECF5883279D}"/>
              </a:ext>
            </a:extLst>
          </p:cNvPr>
          <p:cNvGrpSpPr>
            <a:grpSpLocks/>
          </p:cNvGrpSpPr>
          <p:nvPr/>
        </p:nvGrpSpPr>
        <p:grpSpPr bwMode="auto">
          <a:xfrm>
            <a:off x="1043608" y="3727451"/>
            <a:ext cx="3390900" cy="1441450"/>
            <a:chOff x="251520" y="4077072"/>
            <a:chExt cx="3390805" cy="1441720"/>
          </a:xfrm>
        </p:grpSpPr>
        <p:pic>
          <p:nvPicPr>
            <p:cNvPr id="105483" name="Picture 4">
              <a:extLst>
                <a:ext uri="{FF2B5EF4-FFF2-40B4-BE49-F238E27FC236}">
                  <a16:creationId xmlns="" xmlns:a16="http://schemas.microsoft.com/office/drawing/2014/main" id="{00EB6CC2-A431-E24A-A07B-BA0454DBA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149080"/>
              <a:ext cx="1835696" cy="136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84" name="Picture 6">
              <a:extLst>
                <a:ext uri="{FF2B5EF4-FFF2-40B4-BE49-F238E27FC236}">
                  <a16:creationId xmlns="" xmlns:a16="http://schemas.microsoft.com/office/drawing/2014/main" id="{2C48EBE5-CC24-F141-A338-8BBE6776A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077072"/>
              <a:ext cx="1446589" cy="1440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0CD18A0-07CE-414F-967F-3E4BEE5C9C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09230"/>
            <a:ext cx="2087562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182;p29">
            <a:extLst>
              <a:ext uri="{FF2B5EF4-FFF2-40B4-BE49-F238E27FC236}">
                <a16:creationId xmlns="" xmlns:a16="http://schemas.microsoft.com/office/drawing/2014/main" id="{1106C170-FD85-A14C-98F6-081E48EB2FBD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8589681-2AE6-CD4F-9658-A7E9228B5F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2980928"/>
          </a:xfrm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1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자원봉사를 해도 돼요</a:t>
            </a:r>
            <a:r>
              <a:rPr kumimoji="1"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http://gg.gg/i69sq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363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5" y="26064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       연습문제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8-11 </a:t>
            </a:r>
            <a:r>
              <a:rPr lang="en-US" altLang="ko-KR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3C06294-216E-FE49-83C9-15B16FA51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5" y="1009166"/>
            <a:ext cx="8229600" cy="525028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93CAA6EA-2C17-5A40-A6FE-19BB845CC4A4}"/>
              </a:ext>
            </a:extLst>
          </p:cNvPr>
          <p:cNvSpPr/>
          <p:nvPr/>
        </p:nvSpPr>
        <p:spPr>
          <a:xfrm>
            <a:off x="1790078" y="4051601"/>
            <a:ext cx="293692" cy="2811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93CAA6EA-2C17-5A40-A6FE-19BB845CC4A4}"/>
              </a:ext>
            </a:extLst>
          </p:cNvPr>
          <p:cNvSpPr/>
          <p:nvPr/>
        </p:nvSpPr>
        <p:spPr>
          <a:xfrm>
            <a:off x="1802844" y="4875158"/>
            <a:ext cx="293692" cy="2811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93CAA6EA-2C17-5A40-A6FE-19BB845CC4A4}"/>
              </a:ext>
            </a:extLst>
          </p:cNvPr>
          <p:cNvSpPr/>
          <p:nvPr/>
        </p:nvSpPr>
        <p:spPr>
          <a:xfrm>
            <a:off x="4378613" y="5698718"/>
            <a:ext cx="293692" cy="2811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</a:t>
            </a:r>
            <a:r>
              <a:rPr kumimoji="1" lang="en-US" altLang="ko-KR" sz="3600" dirty="0" smtClean="0"/>
              <a:t>. 12</a:t>
            </a:r>
            <a:r>
              <a:rPr kumimoji="1" lang="ko-KR" altLang="en-US" sz="3600" dirty="0" err="1"/>
              <a:t>를</a:t>
            </a:r>
            <a:r>
              <a:rPr kumimoji="1" lang="ko-KR" altLang="en-US" sz="3600" dirty="0"/>
              <a:t> 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erson holding a sign&#10;&#10;Description automatically generated">
            <a:extLst>
              <a:ext uri="{FF2B5EF4-FFF2-40B4-BE49-F238E27FC236}">
                <a16:creationId xmlns="" xmlns:a16="http://schemas.microsoft.com/office/drawing/2014/main" id="{36635166-2B68-7C49-8AA8-903D08783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881959"/>
            <a:ext cx="8229600" cy="544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3D2C619-1450-1D45-8022-948F508EA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60648"/>
            <a:ext cx="8424936" cy="5832648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F9D7DF6-CF88-9D42-8356-8F8D1329A0C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0533B85-BEF5-7940-A40A-6B39BD8F8C5F}"/>
              </a:ext>
            </a:extLst>
          </p:cNvPr>
          <p:cNvSpPr txBox="1"/>
          <p:nvPr/>
        </p:nvSpPr>
        <p:spPr>
          <a:xfrm>
            <a:off x="6876256" y="3258017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모금 행사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75C1DAB-A151-E94C-AEED-552008D62AE8}"/>
              </a:ext>
            </a:extLst>
          </p:cNvPr>
          <p:cNvSpPr txBox="1"/>
          <p:nvPr/>
        </p:nvSpPr>
        <p:spPr>
          <a:xfrm>
            <a:off x="6831214" y="382957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기부를 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1F23AD8-5A9B-CC47-BFBF-ED5258E24BA5}"/>
              </a:ext>
            </a:extLst>
          </p:cNvPr>
          <p:cNvSpPr txBox="1"/>
          <p:nvPr/>
        </p:nvSpPr>
        <p:spPr>
          <a:xfrm>
            <a:off x="6696081" y="4423659"/>
            <a:ext cx="1872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자원봉사를 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AE9E0A8-A60B-304E-9B53-4F59C32F29AE}"/>
              </a:ext>
            </a:extLst>
          </p:cNvPr>
          <p:cNvSpPr txBox="1"/>
          <p:nvPr/>
        </p:nvSpPr>
        <p:spPr>
          <a:xfrm>
            <a:off x="6714097" y="5395736"/>
            <a:ext cx="1656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보람을 느끼다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0700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76D6468-008B-C34C-A77A-DE01F5F2B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-6174"/>
            <a:ext cx="9036496" cy="621225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13BDAFD-34F7-DE44-B0EE-9EB0ADED6EC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64AD203-D5A3-1B43-A486-C70C4E481410}"/>
              </a:ext>
            </a:extLst>
          </p:cNvPr>
          <p:cNvSpPr txBox="1"/>
          <p:nvPr/>
        </p:nvSpPr>
        <p:spPr>
          <a:xfrm>
            <a:off x="1642192" y="3716973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①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피아노를 쳐도 돼요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7DEB1B1-6F04-D54E-9759-AB451D127BB6}"/>
              </a:ext>
            </a:extLst>
          </p:cNvPr>
          <p:cNvSpPr txBox="1"/>
          <p:nvPr/>
        </p:nvSpPr>
        <p:spPr>
          <a:xfrm>
            <a:off x="1599409" y="4526045"/>
            <a:ext cx="36503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④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주말에 친구 생일 파티에 가도 돼요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11253C6-CCB7-6046-842F-96EC1F73D8FF}"/>
              </a:ext>
            </a:extLst>
          </p:cNvPr>
          <p:cNvSpPr txBox="1"/>
          <p:nvPr/>
        </p:nvSpPr>
        <p:spPr>
          <a:xfrm>
            <a:off x="1642192" y="5376009"/>
            <a:ext cx="36949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>
                <a:solidFill>
                  <a:srgbClr val="FF0000"/>
                </a:solidFill>
              </a:rPr>
              <a:t>③</a:t>
            </a:r>
            <a:r>
              <a:rPr lang="en-US" sz="1500" dirty="0">
                <a:solidFill>
                  <a:srgbClr val="FF0000"/>
                </a:solidFill>
              </a:rPr>
              <a:t> </a:t>
            </a:r>
            <a:r>
              <a:rPr lang="ko-KR" altLang="en-US" sz="1500" dirty="0">
                <a:solidFill>
                  <a:srgbClr val="FF0000"/>
                </a:solidFill>
              </a:rPr>
              <a:t>언니</a:t>
            </a:r>
            <a:r>
              <a:rPr lang="en-US" altLang="ko-KR" sz="1500" dirty="0">
                <a:solidFill>
                  <a:srgbClr val="FF0000"/>
                </a:solidFill>
              </a:rPr>
              <a:t>,</a:t>
            </a:r>
            <a:r>
              <a:rPr lang="ko-KR" altLang="en-US" sz="1500" dirty="0">
                <a:solidFill>
                  <a:srgbClr val="FF0000"/>
                </a:solidFill>
              </a:rPr>
              <a:t> 언니 분홍색 머리띠 내가 해도 돼</a:t>
            </a:r>
            <a:endParaRPr lang="en-US" sz="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07614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A32C39C-3446-2640-A28F-ED0989DBDFB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FC6C2B7-30DD-5C48-BCCF-6559DBA8B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0" y="260648"/>
            <a:ext cx="8537239" cy="59766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D2E3C11-DA84-E749-9C78-06FF1B8C01A2}"/>
              </a:ext>
            </a:extLst>
          </p:cNvPr>
          <p:cNvSpPr txBox="1"/>
          <p:nvPr/>
        </p:nvSpPr>
        <p:spPr>
          <a:xfrm>
            <a:off x="3635896" y="285750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써도 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1A623AC-0128-604E-BE5D-159870E2B02B}"/>
              </a:ext>
            </a:extLst>
          </p:cNvPr>
          <p:cNvSpPr txBox="1"/>
          <p:nvPr/>
        </p:nvSpPr>
        <p:spPr>
          <a:xfrm>
            <a:off x="3635896" y="398260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열어도 돼요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6889997-46FA-EE43-80DD-6CDC194067F9}"/>
              </a:ext>
            </a:extLst>
          </p:cNvPr>
          <p:cNvSpPr txBox="1"/>
          <p:nvPr/>
        </p:nvSpPr>
        <p:spPr>
          <a:xfrm>
            <a:off x="2204744" y="514824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전화해도 돼요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7467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830E712-97D6-9047-9C92-E88A8E890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4" cy="597666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3F0D4D71-C091-5445-A094-2D94B1095E2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FD41D67-52B5-1943-B36D-F2DE100090B5}"/>
              </a:ext>
            </a:extLst>
          </p:cNvPr>
          <p:cNvSpPr txBox="1"/>
          <p:nvPr/>
        </p:nvSpPr>
        <p:spPr>
          <a:xfrm>
            <a:off x="1475656" y="3861048"/>
            <a:ext cx="40324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>
                <a:solidFill>
                  <a:srgbClr val="FF0000"/>
                </a:solidFill>
              </a:rPr>
              <a:t>①</a:t>
            </a:r>
            <a:r>
              <a:rPr lang="en-US" sz="1500" dirty="0"/>
              <a:t> </a:t>
            </a:r>
            <a:r>
              <a:rPr lang="ko-KR" altLang="en-US" sz="1500" dirty="0">
                <a:solidFill>
                  <a:srgbClr val="FF0000"/>
                </a:solidFill>
              </a:rPr>
              <a:t>아빠가 도와줄 테니까 먼저 혼자 풀어 봐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A45845F-9423-B647-98A6-9B1A7BE93335}"/>
              </a:ext>
            </a:extLst>
          </p:cNvPr>
          <p:cNvSpPr txBox="1"/>
          <p:nvPr/>
        </p:nvSpPr>
        <p:spPr>
          <a:xfrm>
            <a:off x="1475656" y="4702680"/>
            <a:ext cx="45365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>
                <a:solidFill>
                  <a:srgbClr val="FF0000"/>
                </a:solidFill>
              </a:rPr>
              <a:t>②</a:t>
            </a:r>
            <a:r>
              <a:rPr lang="en-US" sz="1500" dirty="0"/>
              <a:t> </a:t>
            </a:r>
            <a:r>
              <a:rPr lang="ko-KR" altLang="en-US" sz="1500" dirty="0">
                <a:solidFill>
                  <a:srgbClr val="FF0000"/>
                </a:solidFill>
              </a:rPr>
              <a:t>엄마가 깨워줄 테니까 걱정하지 말고 자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2E90E4C-84B3-7C44-B367-7B4557486930}"/>
              </a:ext>
            </a:extLst>
          </p:cNvPr>
          <p:cNvSpPr txBox="1"/>
          <p:nvPr/>
        </p:nvSpPr>
        <p:spPr>
          <a:xfrm>
            <a:off x="1475656" y="5517232"/>
            <a:ext cx="3600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>
                <a:solidFill>
                  <a:srgbClr val="FF0000"/>
                </a:solidFill>
              </a:rPr>
              <a:t>③</a:t>
            </a:r>
            <a:r>
              <a:rPr lang="en-US" sz="1500" dirty="0">
                <a:solidFill>
                  <a:srgbClr val="FF0000"/>
                </a:solidFill>
              </a:rPr>
              <a:t> </a:t>
            </a:r>
            <a:r>
              <a:rPr lang="ko-KR" altLang="en-US" sz="1500" dirty="0">
                <a:solidFill>
                  <a:srgbClr val="FF0000"/>
                </a:solidFill>
              </a:rPr>
              <a:t>내가 안고 있을 테니까 물로 씻겨 줘</a:t>
            </a:r>
            <a:endParaRPr lang="en-US" sz="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74194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B7EDBB6-7020-1648-B0E6-B347E1302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5152"/>
            <a:ext cx="8640959" cy="5865515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083B9DF8-E837-144F-997F-C3000AD112F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231B622-B1EE-4042-8007-04E445E56FED}"/>
              </a:ext>
            </a:extLst>
          </p:cNvPr>
          <p:cNvSpPr txBox="1"/>
          <p:nvPr/>
        </p:nvSpPr>
        <p:spPr>
          <a:xfrm>
            <a:off x="3635896" y="273040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갈 테니까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0918282-7C17-8E44-ACE4-A8137BDEEFB8}"/>
              </a:ext>
            </a:extLst>
          </p:cNvPr>
          <p:cNvSpPr txBox="1"/>
          <p:nvPr/>
        </p:nvSpPr>
        <p:spPr>
          <a:xfrm>
            <a:off x="2686280" y="4293155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만들어 줄 테니까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2101CC6-D768-724E-8AEB-FDE0928315F7}"/>
              </a:ext>
            </a:extLst>
          </p:cNvPr>
          <p:cNvSpPr txBox="1"/>
          <p:nvPr/>
        </p:nvSpPr>
        <p:spPr>
          <a:xfrm>
            <a:off x="3131840" y="5373216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청소할 테니까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17762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AAA6581-081C-B24B-8DBF-F2FA3A53A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08912" cy="5793507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F254605-4AEF-7447-B6BB-A6001E0EF73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5370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4C4C005F-1599-BF47-AEB0-8824FFA4C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672"/>
            <a:ext cx="8229600" cy="5544616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940E842D-171D-D648-9FB3-6401AC8EBEB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="" xmlns:a16="http://schemas.microsoft.com/office/drawing/2014/main" id="{83C25773-1BD8-3F4C-A51F-BD9604BDE973}"/>
              </a:ext>
            </a:extLst>
          </p:cNvPr>
          <p:cNvSpPr/>
          <p:nvPr/>
        </p:nvSpPr>
        <p:spPr>
          <a:xfrm>
            <a:off x="6660232" y="4005064"/>
            <a:ext cx="2232248" cy="2043382"/>
          </a:xfrm>
          <a:prstGeom prst="cloudCallout">
            <a:avLst>
              <a:gd name="adj1" fmla="val -85720"/>
              <a:gd name="adj2" fmla="val -134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해도 되는 것과 하면 안 되는 것은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110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28844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멸치의 꿈</a:t>
            </a:r>
            <a:r>
              <a:rPr lang="en-US" altLang="ko-KR" sz="3200" dirty="0"/>
              <a:t>&gt;</a:t>
            </a:r>
            <a:r>
              <a:rPr lang="ko-KR" altLang="en-US" sz="3200" dirty="0"/>
              <a:t> 전래 동화 </a:t>
            </a:r>
            <a:r>
              <a:rPr lang="ko-KR" altLang="en-US" sz="2400" dirty="0"/>
              <a:t>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7143"/>
            <a:ext cx="8229600" cy="606925"/>
          </a:xfr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https://www.youtube.com/watch?v=WW0YTG0Fiow</a:t>
            </a:r>
            <a:endParaRPr lang="en-US" sz="2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19209" y="637197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=""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6156176" y="3088392"/>
            <a:ext cx="2802670" cy="2160239"/>
          </a:xfrm>
          <a:prstGeom prst="wedgeRoundRectCallout">
            <a:avLst>
              <a:gd name="adj1" fmla="val -24031"/>
              <a:gd name="adj2" fmla="val -1067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tx1"/>
                </a:solidFill>
              </a:rPr>
              <a:t>위의 사이트를 눌러서</a:t>
            </a:r>
            <a:r>
              <a:rPr lang="en-US" altLang="ko-KR" dirty="0">
                <a:ln/>
                <a:solidFill>
                  <a:schemeClr val="tx1"/>
                </a:solidFill>
              </a:rPr>
              <a:t> ‘</a:t>
            </a:r>
            <a:r>
              <a:rPr lang="ko-KR" altLang="en-US" dirty="0">
                <a:ln/>
                <a:solidFill>
                  <a:schemeClr val="tx1"/>
                </a:solidFill>
              </a:rPr>
              <a:t>멸치의 꿈</a:t>
            </a:r>
            <a:r>
              <a:rPr lang="en-US" altLang="ko-KR" dirty="0">
                <a:ln/>
                <a:solidFill>
                  <a:schemeClr val="tx1"/>
                </a:solidFill>
              </a:rPr>
              <a:t>’</a:t>
            </a:r>
            <a:r>
              <a:rPr lang="ko-KR" altLang="en-US" dirty="0">
                <a:ln/>
                <a:solidFill>
                  <a:schemeClr val="tx1"/>
                </a:solidFill>
              </a:rPr>
              <a:t>이라는 전래 동화 영상을 봅시다</a:t>
            </a:r>
            <a:r>
              <a:rPr lang="en-US" altLang="ko-KR" dirty="0">
                <a:ln/>
                <a:solidFill>
                  <a:schemeClr val="tx1"/>
                </a:solidFill>
              </a:rPr>
              <a:t>.</a:t>
            </a:r>
            <a:endParaRPr lang="en-US" dirty="0">
              <a:ln/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9CA232-EF15-5846-8D7A-58BD24D4BD29}"/>
              </a:ext>
            </a:extLst>
          </p:cNvPr>
          <p:cNvSpPr txBox="1"/>
          <p:nvPr/>
        </p:nvSpPr>
        <p:spPr>
          <a:xfrm>
            <a:off x="683568" y="5522435"/>
            <a:ext cx="8275278" cy="5368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200" dirty="0"/>
              <a:t>  여러분도 재미있는 꿈을 꿔 본 적이 있어요</a:t>
            </a:r>
            <a:r>
              <a:rPr lang="en-US" altLang="ko-KR" sz="2200" dirty="0"/>
              <a:t>?</a:t>
            </a:r>
            <a:r>
              <a:rPr lang="ko-KR" altLang="en-US" sz="2200" dirty="0"/>
              <a:t> 어떤 꿈이었어요</a:t>
            </a:r>
            <a:r>
              <a:rPr lang="en-US" altLang="ko-KR" sz="2200" dirty="0"/>
              <a:t>?</a:t>
            </a:r>
          </a:p>
        </p:txBody>
      </p:sp>
      <p:pic>
        <p:nvPicPr>
          <p:cNvPr id="6" name="Picture 5" descr="A picture containing food, box&#10;&#10;Description automatically generated">
            <a:extLst>
              <a:ext uri="{FF2B5EF4-FFF2-40B4-BE49-F238E27FC236}">
                <a16:creationId xmlns="" xmlns:a16="http://schemas.microsoft.com/office/drawing/2014/main" id="{D71208B5-3862-A549-98BE-ADDBD787D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04897"/>
            <a:ext cx="5257415" cy="35406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42538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F12C95-4C0D-F246-A408-9DEA9FDF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8786"/>
            <a:ext cx="822960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멸치의 꿈</a:t>
            </a:r>
            <a:r>
              <a:rPr lang="en-US" altLang="ko-KR" sz="3200" dirty="0"/>
              <a:t>&gt;</a:t>
            </a:r>
            <a:r>
              <a:rPr lang="ko-KR" altLang="en-US" sz="3200" dirty="0"/>
              <a:t> </a:t>
            </a:r>
            <a:r>
              <a:rPr lang="ko-KR" altLang="en-US" sz="2400" dirty="0"/>
              <a:t>전래 동화 영상 </a:t>
            </a:r>
            <a:r>
              <a:rPr lang="en-US" altLang="ko-KR" sz="2400" dirty="0"/>
              <a:t>(</a:t>
            </a:r>
            <a:r>
              <a:rPr lang="ko-KR" altLang="en-US" sz="2400" dirty="0"/>
              <a:t>쓰기 과제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392F666-D5D0-8948-ABFD-F92876B6BB4D}"/>
              </a:ext>
            </a:extLst>
          </p:cNvPr>
          <p:cNvSpPr txBox="1"/>
          <p:nvPr/>
        </p:nvSpPr>
        <p:spPr>
          <a:xfrm>
            <a:off x="4680025" y="1196752"/>
            <a:ext cx="4068438" cy="46628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영상을 보고 다음 질문에 답하세요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 marL="284163" indent="-284163">
              <a:lnSpc>
                <a:spcPct val="150000"/>
              </a:lnSpc>
              <a:buAutoNum type="arabicPeriod"/>
            </a:pPr>
            <a:r>
              <a:rPr lang="ko-KR" altLang="en-US" dirty="0"/>
              <a:t>멸치는 어떤 꿈을 </a:t>
            </a:r>
            <a:r>
              <a:rPr lang="ko-KR" altLang="en-US" dirty="0" err="1"/>
              <a:t>꾸었나요</a:t>
            </a:r>
            <a:r>
              <a:rPr lang="en-US" altLang="ko-KR" dirty="0"/>
              <a:t>?</a:t>
            </a:r>
          </a:p>
          <a:p>
            <a:pPr marL="284163" indent="-284163">
              <a:lnSpc>
                <a:spcPct val="150000"/>
              </a:lnSpc>
              <a:buAutoNum type="arabicPeriod"/>
            </a:pPr>
            <a:r>
              <a:rPr lang="ko-KR" altLang="en-US" dirty="0"/>
              <a:t>망둥이 할머니는 멸치의 꿈을 어떻게 풀어줬어요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3.</a:t>
            </a:r>
            <a:r>
              <a:rPr lang="ko-KR" altLang="en-US" dirty="0"/>
              <a:t> 가자미 눈이 돌아간 이유는 뭐예요</a:t>
            </a:r>
            <a:r>
              <a:rPr lang="en-US" altLang="ko-KR" dirty="0"/>
              <a:t>?</a:t>
            </a:r>
          </a:p>
          <a:p>
            <a:pPr marL="284163" indent="-284163">
              <a:lnSpc>
                <a:spcPct val="150000"/>
              </a:lnSpc>
            </a:pPr>
            <a:r>
              <a:rPr lang="en-US" altLang="ko-KR" dirty="0"/>
              <a:t>4.</a:t>
            </a:r>
            <a:r>
              <a:rPr lang="ko-KR" altLang="en-US" dirty="0"/>
              <a:t> 낙지와 꼴뚜기의 눈은 왜 그렇게 되었나요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5.</a:t>
            </a:r>
            <a:r>
              <a:rPr lang="ko-KR" altLang="en-US" dirty="0"/>
              <a:t> 새우는 허리가 왜 </a:t>
            </a:r>
            <a:r>
              <a:rPr lang="ko-KR" altLang="en-US" dirty="0" err="1"/>
              <a:t>휘어졌나요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6.</a:t>
            </a:r>
            <a:r>
              <a:rPr lang="ko-KR" altLang="en-US" dirty="0"/>
              <a:t> 망둥이는 어떤 물고기로 </a:t>
            </a:r>
            <a:r>
              <a:rPr lang="ko-KR" altLang="en-US" dirty="0" err="1"/>
              <a:t>변했나요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81CADC0-5CC1-BB40-BC3C-A706BBBBD204}"/>
              </a:ext>
            </a:extLst>
          </p:cNvPr>
          <p:cNvSpPr txBox="1"/>
          <p:nvPr/>
        </p:nvSpPr>
        <p:spPr>
          <a:xfrm>
            <a:off x="0" y="641173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room, food, drawing&#10;&#10;Description automatically generated">
            <a:extLst>
              <a:ext uri="{FF2B5EF4-FFF2-40B4-BE49-F238E27FC236}">
                <a16:creationId xmlns="" xmlns:a16="http://schemas.microsoft.com/office/drawing/2014/main" id="{2CC2C7C9-3D7C-844C-A335-3FCCAC806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3600401" cy="4350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18296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 </a:t>
            </a:r>
            <a:r>
              <a:rPr kumimoji="1" lang="en-US" altLang="ko-KR" dirty="0"/>
              <a:t>(</a:t>
            </a:r>
            <a:r>
              <a:rPr kumimoji="1" lang="ko-KR" altLang="en-US" dirty="0"/>
              <a:t>숙제</a:t>
            </a:r>
            <a:r>
              <a:rPr kumimoji="1" lang="en-US" altLang="ko-KR" dirty="0"/>
              <a:t>)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1455774"/>
            <a:ext cx="8435282" cy="1143000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x-none" sz="2800" dirty="0" smtClean="0"/>
              <a:t>Lingt.com</a:t>
            </a:r>
            <a:r>
              <a:rPr kumimoji="1" lang="x-none" altLang="en-US" sz="2800" dirty="0" smtClean="0"/>
              <a:t>으로</a:t>
            </a:r>
            <a:r>
              <a:rPr kumimoji="1" lang="ko-KR" altLang="en-US" sz="2800" dirty="0" smtClean="0"/>
              <a:t> </a:t>
            </a:r>
            <a:r>
              <a:rPr kumimoji="1" lang="ko-KR" altLang="en-US" sz="2800" dirty="0"/>
              <a:t>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말하기를 </a:t>
            </a:r>
            <a:r>
              <a:rPr kumimoji="1" lang="ko-KR" altLang="en-US" sz="2800" dirty="0" smtClean="0"/>
              <a:t>연습하고 </a:t>
            </a:r>
            <a:r>
              <a:rPr kumimoji="1" lang="ko-KR" altLang="en-US" sz="2800" dirty="0"/>
              <a:t>자신의 목소리를 녹음해 보세요</a:t>
            </a:r>
            <a:r>
              <a:rPr kumimoji="1" lang="en-US" altLang="ko-KR" sz="2800" dirty="0"/>
              <a:t>.</a:t>
            </a:r>
            <a:endParaRPr lang="en-US" sz="2800" dirty="0"/>
          </a:p>
          <a:p>
            <a:pPr marL="0" indent="0">
              <a:buFontTx/>
              <a:buNone/>
              <a:defRPr/>
            </a:pPr>
            <a:endParaRPr kumimoji="1" lang="en-US" altLang="x-none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9617E12D-BA52-1B43-A6FF-704ED1309DF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457201" y="3971623"/>
            <a:ext cx="8435280" cy="184665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sz="1600" dirty="0" smtClean="0"/>
              <a:t>Lingt.com</a:t>
            </a:r>
            <a:r>
              <a:rPr lang="ko-KR" altLang="en-US" sz="1600" dirty="0" smtClean="0"/>
              <a:t>으로 </a:t>
            </a:r>
            <a:r>
              <a:rPr lang="ko-KR" altLang="en-US" sz="1600" dirty="0"/>
              <a:t>들어가 </a:t>
            </a:r>
            <a:r>
              <a:rPr lang="en-US" sz="1600" dirty="0"/>
              <a:t>sign </a:t>
            </a:r>
            <a:r>
              <a:rPr lang="en-US" sz="1600" dirty="0" smtClean="0"/>
              <a:t>up</a:t>
            </a:r>
            <a:r>
              <a:rPr lang="ko-KR" altLang="en-US" sz="1600" dirty="0" smtClean="0"/>
              <a:t>을 </a:t>
            </a:r>
            <a:r>
              <a:rPr lang="ko-KR" altLang="en-US" sz="1600" dirty="0"/>
              <a:t>하시고 무료로 사용하시면서 각 반을 만들 수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맨 위의 </a:t>
            </a:r>
            <a:r>
              <a:rPr lang="en-US" sz="1600" dirty="0" err="1"/>
              <a:t>creat</a:t>
            </a:r>
            <a:r>
              <a:rPr lang="en-US" sz="1600" dirty="0"/>
              <a:t> </a:t>
            </a:r>
            <a:r>
              <a:rPr lang="ko-KR" altLang="en-US" sz="1600" dirty="0"/>
              <a:t>버튼을 눌러 문제를 만드시고 선생님의 목소리를 녹음하시면 됩니다</a:t>
            </a:r>
            <a:r>
              <a:rPr lang="en-US" altLang="ko-KR" sz="1600" dirty="0"/>
              <a:t>.</a:t>
            </a:r>
            <a:r>
              <a:rPr lang="ko-KR" altLang="en-US" sz="1600" dirty="0"/>
              <a:t> 왼쪽의 다양한 </a:t>
            </a:r>
            <a:r>
              <a:rPr lang="ko-KR" altLang="en-US" sz="1600" dirty="0" err="1"/>
              <a:t>기능바를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드랙해서</a:t>
            </a:r>
            <a:r>
              <a:rPr lang="ko-KR" altLang="en-US" sz="1600" dirty="0"/>
              <a:t> 오른쪽 새로 만들 화면으로 가지고 오시면 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마이크 사인을 누르시면 선생님 목소리가 녹음되고 그 다음에 학생들이 녹음하도록 </a:t>
            </a:r>
            <a:r>
              <a:rPr lang="en-US" sz="1600" dirty="0"/>
              <a:t>Speak </a:t>
            </a:r>
            <a:r>
              <a:rPr lang="ko-KR" altLang="en-US" sz="1600" dirty="0"/>
              <a:t>버튼을 끌어서 밑에 두면 자연스럽게 듣기 말하기 문제가 완성됩니다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영상도 그림도 삽입이 가능합니다</a:t>
            </a:r>
            <a:r>
              <a:rPr lang="en-US" altLang="ko-KR" sz="1600" dirty="0"/>
              <a:t>. </a:t>
            </a:r>
            <a:r>
              <a:rPr lang="ko-KR" altLang="en-US" sz="1600" dirty="0"/>
              <a:t>그리고 학생들은 따로 </a:t>
            </a:r>
            <a:r>
              <a:rPr lang="en-US" sz="1600" dirty="0"/>
              <a:t>sign </a:t>
            </a:r>
            <a:r>
              <a:rPr lang="en-US" sz="1600" dirty="0" smtClean="0"/>
              <a:t>up</a:t>
            </a:r>
            <a:r>
              <a:rPr lang="ko-KR" altLang="en-US" sz="1600" dirty="0" smtClean="0"/>
              <a:t>을 </a:t>
            </a:r>
            <a:r>
              <a:rPr lang="ko-KR" altLang="en-US" sz="1600" dirty="0"/>
              <a:t>하지 않고도 자연스럽게 들어올 수 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C00B266-082C-8142-A035-D91152D94F65}"/>
              </a:ext>
            </a:extLst>
          </p:cNvPr>
          <p:cNvSpPr txBox="1"/>
          <p:nvPr/>
        </p:nvSpPr>
        <p:spPr>
          <a:xfrm>
            <a:off x="683568" y="3028309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E6B461FF-87D9-7D48-BCC4-6AE8CE41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559044"/>
            <a:ext cx="8435280" cy="145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437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77608"/>
            <a:ext cx="8157616" cy="659104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</a:t>
            </a:r>
            <a:r>
              <a:rPr kumimoji="1" lang="ko-KR" altLang="en-US" sz="2800" dirty="0"/>
              <a:t> </a:t>
            </a:r>
            <a:r>
              <a:rPr kumimoji="1" lang="en-US" altLang="ko-KR" sz="2800" dirty="0"/>
              <a:t>12</a:t>
            </a:r>
            <a:r>
              <a:rPr kumimoji="1" lang="ko-KR" altLang="en-US" sz="2800" dirty="0"/>
              <a:t>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7E8D053-C9D6-A947-A706-8452EC08C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8" y="985349"/>
            <a:ext cx="8352928" cy="5171749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="" xmlns:a16="http://schemas.microsoft.com/office/drawing/2014/main" id="{8996CBB3-B7CC-3E41-97DA-CF714A840615}"/>
              </a:ext>
            </a:extLst>
          </p:cNvPr>
          <p:cNvSpPr/>
          <p:nvPr/>
        </p:nvSpPr>
        <p:spPr>
          <a:xfrm>
            <a:off x="2906808" y="2650494"/>
            <a:ext cx="2448272" cy="454498"/>
          </a:xfrm>
          <a:prstGeom prst="frame">
            <a:avLst>
              <a:gd name="adj1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7971A31D-F054-C04B-AAB8-F5C3B801BE20}"/>
              </a:ext>
            </a:extLst>
          </p:cNvPr>
          <p:cNvCxnSpPr>
            <a:cxnSpLocks/>
          </p:cNvCxnSpPr>
          <p:nvPr/>
        </p:nvCxnSpPr>
        <p:spPr>
          <a:xfrm>
            <a:off x="3289310" y="4747607"/>
            <a:ext cx="23042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Track 001" descr="Track 001">
            <a:hlinkClick r:id="" action="ppaction://media"/>
            <a:extLst>
              <a:ext uri="{FF2B5EF4-FFF2-40B4-BE49-F238E27FC236}">
                <a16:creationId xmlns="" xmlns:a16="http://schemas.microsoft.com/office/drawing/2014/main" id="{C64BBDCE-1492-B340-ABC2-BB39ECDA3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22704" y="1340768"/>
            <a:ext cx="812800" cy="8128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1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6385" grpId="0" animBg="1"/>
      <p:bldP spid="1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noFill/>
          </a:ln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44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x-none" altLang="en-US" sz="2400" dirty="0"/>
              <a:t>오늘의</a:t>
            </a:r>
            <a:r>
              <a:rPr lang="ko-KR" altLang="en-US" sz="2400" dirty="0"/>
              <a:t> </a:t>
            </a:r>
            <a:r>
              <a:rPr lang="en-US" altLang="ko-KR" sz="2400" dirty="0"/>
              <a:t>1</a:t>
            </a:r>
            <a:r>
              <a:rPr lang="ko-KR" altLang="en-US" sz="2400" dirty="0"/>
              <a:t>과 문법 </a:t>
            </a:r>
            <a:r>
              <a:rPr lang="en-US" altLang="x-none" sz="2400" dirty="0"/>
              <a:t>PPT </a:t>
            </a:r>
            <a:r>
              <a:rPr lang="x-none" altLang="x-none" sz="2400" dirty="0"/>
              <a:t>복습</a:t>
            </a:r>
            <a:r>
              <a:rPr lang="x-none" altLang="en-US" sz="2400" dirty="0"/>
              <a:t>하기</a:t>
            </a:r>
            <a:endParaRPr lang="x-none" altLang="x-none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친절의 힘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</a:t>
            </a:r>
            <a:r>
              <a:rPr lang="x-none" altLang="x-none" sz="2400" dirty="0"/>
              <a:t>질문에 답하기</a:t>
            </a:r>
            <a:endParaRPr lang="en-US" altLang="x-none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 smtClean="0"/>
              <a:t>‘</a:t>
            </a:r>
            <a:r>
              <a:rPr lang="ko-KR" altLang="en-US" sz="2400" dirty="0" smtClean="0"/>
              <a:t>봉사활동 </a:t>
            </a:r>
            <a:r>
              <a:rPr lang="ko-KR" altLang="en-US" sz="2400" dirty="0"/>
              <a:t>경험</a:t>
            </a:r>
            <a:r>
              <a:rPr lang="en-US" altLang="ko-KR" sz="2400" dirty="0" smtClean="0"/>
              <a:t>’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글쓰기 숙제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Quizlet</a:t>
            </a:r>
            <a:r>
              <a:rPr lang="ko-KR" altLang="en-US" sz="2400" dirty="0" smtClean="0"/>
              <a:t>으로 </a:t>
            </a:r>
            <a:r>
              <a:rPr lang="en-US" altLang="ko-KR" sz="2400" dirty="0"/>
              <a:t>1</a:t>
            </a:r>
            <a:r>
              <a:rPr lang="ko-KR" altLang="en-US" sz="2400" dirty="0"/>
              <a:t>과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2"/>
              </a:rPr>
              <a:t>http://gg.gg/i69sq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</a:t>
            </a:r>
            <a:r>
              <a:rPr lang="en-US" altLang="ko-KR" sz="2400" dirty="0" smtClean="0"/>
              <a:t>. 8-11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(1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멸치의 꿈</a:t>
            </a:r>
            <a:r>
              <a:rPr lang="en-US" altLang="ko-KR" sz="2400" dirty="0"/>
              <a:t>&gt;</a:t>
            </a:r>
            <a:r>
              <a:rPr lang="ko-KR" altLang="en-US" sz="2400" dirty="0"/>
              <a:t> </a:t>
            </a:r>
            <a:r>
              <a:rPr lang="ko-KR" altLang="en-US" sz="2400" dirty="0" smtClean="0"/>
              <a:t>전래 동화 </a:t>
            </a:r>
            <a:r>
              <a:rPr lang="ko-KR" altLang="en-US" sz="2400" dirty="0"/>
              <a:t>영상 질문에 답하기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5.</a:t>
            </a:r>
            <a:r>
              <a:rPr lang="ko-KR" altLang="en-US" sz="2400" dirty="0"/>
              <a:t> </a:t>
            </a:r>
            <a:r>
              <a:rPr lang="en-US" altLang="ko-KR" sz="2400" dirty="0" err="1"/>
              <a:t>Lingt</a:t>
            </a:r>
            <a:r>
              <a:rPr lang="en-US" altLang="ko-KR" sz="2400" dirty="0"/>
              <a:t> </a:t>
            </a:r>
            <a:r>
              <a:rPr lang="ko-KR" altLang="en-US" sz="2400" dirty="0"/>
              <a:t>사이트에 들어가 </a:t>
            </a:r>
            <a:r>
              <a:rPr lang="en-US" altLang="ko-KR" sz="2400" dirty="0"/>
              <a:t>1</a:t>
            </a:r>
            <a:r>
              <a:rPr lang="ko-KR" altLang="en-US" sz="2400" dirty="0"/>
              <a:t>과 말하기</a:t>
            </a:r>
            <a:r>
              <a:rPr lang="en-US" altLang="ko-KR" sz="2400" dirty="0"/>
              <a:t>/</a:t>
            </a:r>
            <a:r>
              <a:rPr lang="ko-KR" altLang="en-US" sz="2400" dirty="0"/>
              <a:t> 듣기 숙제 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</a:t>
            </a:r>
            <a:r>
              <a:rPr lang="en-US" altLang="x-none" sz="2400" dirty="0"/>
              <a:t>. </a:t>
            </a:r>
            <a:r>
              <a:rPr lang="x-none" altLang="x-none" sz="2400" dirty="0"/>
              <a:t>일기</a:t>
            </a:r>
            <a:r>
              <a:rPr lang="en-US" altLang="x-none" sz="2400" dirty="0"/>
              <a:t> 1</a:t>
            </a:r>
            <a:r>
              <a:rPr lang="x-none" altLang="x-none" sz="2400" dirty="0"/>
              <a:t>주일</a:t>
            </a:r>
            <a:r>
              <a:rPr lang="en-US" altLang="x-none" sz="2400" dirty="0"/>
              <a:t> 1</a:t>
            </a:r>
            <a:r>
              <a:rPr lang="x-none" altLang="x-none" sz="2400" dirty="0" smtClean="0"/>
              <a:t>회</a:t>
            </a:r>
            <a:r>
              <a:rPr lang="en-US" altLang="x-none" sz="2400" smtClean="0"/>
              <a:t> </a:t>
            </a:r>
            <a:r>
              <a:rPr lang="x-none" altLang="x-none" sz="2400" smtClean="0"/>
              <a:t>이상 </a:t>
            </a:r>
            <a:r>
              <a:rPr lang="x-none" altLang="en-US" sz="2400" dirty="0"/>
              <a:t>쓰기</a:t>
            </a:r>
            <a:endParaRPr lang="x-none" altLang="x-none" sz="2400" dirty="0"/>
          </a:p>
          <a:p>
            <a:pPr marL="0" indent="0">
              <a:buNone/>
              <a:defRPr/>
            </a:pPr>
            <a:r>
              <a:rPr lang="en-US" altLang="ko-KR" sz="2400" dirty="0"/>
              <a:t>7.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x-none" altLang="x-none" sz="2400" dirty="0"/>
              <a:t>읽고 내용 요약</a:t>
            </a:r>
            <a:r>
              <a:rPr lang="x-none" altLang="en-US" sz="2400" dirty="0"/>
              <a:t> </a:t>
            </a:r>
            <a:r>
              <a:rPr lang="en-US" altLang="x-none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x-none" altLang="x-none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17578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4864"/>
            <a:ext cx="7886700" cy="403244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3-2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</a:t>
            </a:r>
            <a:r>
              <a:rPr lang="en-US" sz="56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외국인을 위한 한국어 문법 연습</a:t>
            </a:r>
            <a:r>
              <a:rPr lang="en-US" altLang="ko-KR" sz="6000" dirty="0">
                <a:solidFill>
                  <a:schemeClr val="tx1"/>
                </a:solidFill>
              </a:rPr>
              <a:t>-</a:t>
            </a:r>
            <a:r>
              <a:rPr lang="ko-KR" altLang="en-US" sz="6000" dirty="0">
                <a:solidFill>
                  <a:schemeClr val="tx1"/>
                </a:solidFill>
              </a:rPr>
              <a:t>초급 </a:t>
            </a:r>
            <a:r>
              <a:rPr lang="en-US" altLang="ko-KR" sz="6000" dirty="0">
                <a:solidFill>
                  <a:schemeClr val="tx1"/>
                </a:solidFill>
              </a:rPr>
              <a:t>(</a:t>
            </a:r>
            <a:r>
              <a:rPr lang="ko-KR" altLang="en-US" sz="6000" dirty="0">
                <a:solidFill>
                  <a:schemeClr val="tx1"/>
                </a:solidFill>
              </a:rPr>
              <a:t>연대한국학당</a:t>
            </a:r>
            <a:r>
              <a:rPr lang="en-US" altLang="ko-KR" sz="6000" dirty="0">
                <a:solidFill>
                  <a:schemeClr val="tx1"/>
                </a:solidFill>
              </a:rPr>
              <a:t>)</a:t>
            </a:r>
            <a:r>
              <a:rPr lang="en-US" sz="5600" dirty="0">
                <a:solidFill>
                  <a:schemeClr val="tx1"/>
                </a:solidFill>
              </a:rPr>
              <a:t>   </a:t>
            </a:r>
            <a:endParaRPr lang="en-US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➭ </a:t>
            </a:r>
            <a:r>
              <a:rPr lang="en-US" sz="5600" dirty="0">
                <a:solidFill>
                  <a:schemeClr val="tx1"/>
                </a:solidFill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https://www.youtube.com/watch?v=-YBWz4Oxr-0&amp;t=10s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https://www.youtube.com/watch?v=zP1M49ijBtY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</a:t>
            </a:r>
            <a:r>
              <a:rPr lang="ko-KR" altLang="en-US" sz="6000" dirty="0" smtClean="0">
                <a:solidFill>
                  <a:schemeClr val="tx1"/>
                </a:solidFill>
              </a:rPr>
              <a:t>   </a:t>
            </a:r>
            <a:r>
              <a:rPr lang="en-US" sz="6000" dirty="0">
                <a:solidFill>
                  <a:schemeClr val="tx1"/>
                </a:solidFill>
              </a:rPr>
              <a:t>https://www.youtube.com/watch?v=WW0YTG0Fiow</a:t>
            </a:r>
            <a:endParaRPr lang="en-US" sz="60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9247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dirty="0"/>
              <a:t>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13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049EB70-6ECA-1B46-BBF9-3170B0F87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9093"/>
            <a:ext cx="8291264" cy="51968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2CA3703-8A16-0A48-9729-4DD4CA878DB1}"/>
              </a:ext>
            </a:extLst>
          </p:cNvPr>
          <p:cNvSpPr txBox="1"/>
          <p:nvPr/>
        </p:nvSpPr>
        <p:spPr>
          <a:xfrm>
            <a:off x="1259632" y="2924944"/>
            <a:ext cx="165618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도움을 주다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2A333F3-3E83-CB4C-A4A6-941496E96800}"/>
              </a:ext>
            </a:extLst>
          </p:cNvPr>
          <p:cNvSpPr txBox="1"/>
          <p:nvPr/>
        </p:nvSpPr>
        <p:spPr>
          <a:xfrm>
            <a:off x="3923928" y="2924944"/>
            <a:ext cx="129614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모금 행사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F735145-4FC9-5B49-B4F0-E8063A659F19}"/>
              </a:ext>
            </a:extLst>
          </p:cNvPr>
          <p:cNvSpPr txBox="1"/>
          <p:nvPr/>
        </p:nvSpPr>
        <p:spPr>
          <a:xfrm>
            <a:off x="6228184" y="2924944"/>
            <a:ext cx="208823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자원봉사를 하다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326FC3B-CF92-A045-9109-085BFAC04EB2}"/>
              </a:ext>
            </a:extLst>
          </p:cNvPr>
          <p:cNvSpPr txBox="1"/>
          <p:nvPr/>
        </p:nvSpPr>
        <p:spPr>
          <a:xfrm>
            <a:off x="1331640" y="5551867"/>
            <a:ext cx="165618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도움을 받다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21F89DF-8AB0-E145-9E82-54593AB96C1E}"/>
              </a:ext>
            </a:extLst>
          </p:cNvPr>
          <p:cNvSpPr txBox="1"/>
          <p:nvPr/>
        </p:nvSpPr>
        <p:spPr>
          <a:xfrm>
            <a:off x="3707904" y="5551867"/>
            <a:ext cx="172819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기부를 하다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593EC07-2D6D-7744-98E4-7B2DA45931E2}"/>
              </a:ext>
            </a:extLst>
          </p:cNvPr>
          <p:cNvSpPr txBox="1"/>
          <p:nvPr/>
        </p:nvSpPr>
        <p:spPr>
          <a:xfrm>
            <a:off x="6228184" y="5621178"/>
            <a:ext cx="187220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보람을 느끼다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267D2160-DF97-AE4A-A3CC-04750E95B186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CCBB264-C7A8-6541-BE17-E80046FF1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363272" cy="5760640"/>
          </a:xfr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A1D38D5-52AF-5746-AC52-C66D48A956F9}"/>
              </a:ext>
            </a:extLst>
          </p:cNvPr>
          <p:cNvSpPr txBox="1"/>
          <p:nvPr/>
        </p:nvSpPr>
        <p:spPr>
          <a:xfrm>
            <a:off x="6948264" y="277163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자원봉사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1DC69C1-0620-1E4A-BDA4-27C500CC1D9D}"/>
              </a:ext>
            </a:extLst>
          </p:cNvPr>
          <p:cNvSpPr txBox="1"/>
          <p:nvPr/>
        </p:nvSpPr>
        <p:spPr>
          <a:xfrm>
            <a:off x="6984268" y="358967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모금 행사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C3B31C-AB04-2240-AE4E-226B4AFF3E03}"/>
              </a:ext>
            </a:extLst>
          </p:cNvPr>
          <p:cNvSpPr txBox="1"/>
          <p:nvPr/>
        </p:nvSpPr>
        <p:spPr>
          <a:xfrm>
            <a:off x="7020272" y="44371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가난하다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E5B359B-644B-2340-B5BD-CED0D47C793E}"/>
              </a:ext>
            </a:extLst>
          </p:cNvPr>
          <p:cNvSpPr txBox="1"/>
          <p:nvPr/>
        </p:nvSpPr>
        <p:spPr>
          <a:xfrm>
            <a:off x="6804248" y="53012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보람을 느끼다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5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2980928"/>
          </a:xfrm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1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자원봉사를 해도 돼요</a:t>
            </a:r>
            <a:r>
              <a:rPr kumimoji="1"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http://gg.gg/i69sq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627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12BEB3E2-BB7B-A048-9F16-AEB2EB435EF9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87C21696-ED57-0B45-8E20-0BDDBB29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   </a:t>
            </a:r>
            <a:r>
              <a:rPr lang="ko-KR" altLang="en-US" sz="3600" dirty="0"/>
              <a:t>문법 및 표현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14</a:t>
            </a:r>
            <a:endParaRPr lang="en-US" sz="2800" dirty="0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0DDE4E3-DB60-C342-8E0F-FC52C6584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1052736"/>
            <a:ext cx="8460432" cy="510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7715</TotalTime>
  <Words>1983</Words>
  <Application>Microsoft Office PowerPoint</Application>
  <PresentationFormat>On-screen Show (4:3)</PresentationFormat>
  <Paragraphs>390</Paragraphs>
  <Slides>52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3" baseType="lpstr">
      <vt:lpstr>Gill Sans</vt:lpstr>
      <vt:lpstr>Gulim</vt:lpstr>
      <vt:lpstr>Gulim</vt:lpstr>
      <vt:lpstr>맑은 고딕</vt:lpstr>
      <vt:lpstr>ＭＳ Ｐゴシック</vt:lpstr>
      <vt:lpstr>ＭＳ Ｐゴシック</vt:lpstr>
      <vt:lpstr>Arial</vt:lpstr>
      <vt:lpstr>Calibri</vt:lpstr>
      <vt:lpstr>Palatino Linotype</vt:lpstr>
      <vt:lpstr>Times New Roman</vt:lpstr>
      <vt:lpstr>Default Design</vt:lpstr>
      <vt:lpstr>     재외동포를 위한 한국어 (영어권)   3-2 </vt:lpstr>
      <vt:lpstr>재외동포를 위한 한국어 3-2   1과 자원봉사를 해도 돼요? May I do volunteer work?</vt:lpstr>
      <vt:lpstr>이야기해 보세요! </vt:lpstr>
      <vt:lpstr>교과서 P. 12를 펴세요.</vt:lpstr>
      <vt:lpstr> 교과서 P. 12 펴세요.</vt:lpstr>
      <vt:lpstr>새 단어   P. 13 </vt:lpstr>
      <vt:lpstr>PowerPoint Presentation</vt:lpstr>
      <vt:lpstr>Quizlet 단어연습 </vt:lpstr>
      <vt:lpstr>     문법 및 표현     P. 14</vt:lpstr>
      <vt:lpstr>  -아/어도 돼요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문법 및 표현     P. 15</vt:lpstr>
      <vt:lpstr>-(으)ㄹ 테니까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듣고 말하기     P. 16</vt:lpstr>
      <vt:lpstr>     듣고 말하기     P. 16</vt:lpstr>
      <vt:lpstr>Popping Korean   대화 영상 보기</vt:lpstr>
      <vt:lpstr>읽어 봐요    P. 17</vt:lpstr>
      <vt:lpstr>              쓰기  P. 17      (과제)</vt:lpstr>
      <vt:lpstr>참 좋은 이야기 &lt;친절의 힘&gt; 영상 보기</vt:lpstr>
      <vt:lpstr>PowerPoint Presentation</vt:lpstr>
      <vt:lpstr>PowerPoint Presentation</vt:lpstr>
      <vt:lpstr>    문화 배우기    P. 19</vt:lpstr>
      <vt:lpstr>PowerPoint Presentation</vt:lpstr>
      <vt:lpstr>PowerPoint Presentation</vt:lpstr>
      <vt:lpstr>PowerPoint Presentation</vt:lpstr>
      <vt:lpstr>PowerPoint Presentation</vt:lpstr>
      <vt:lpstr>Quizlet 단어연습 </vt:lpstr>
      <vt:lpstr>           연습문제   P. 8-11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&lt;멸치의 꿈&gt; 전래 동화 영상 보기</vt:lpstr>
      <vt:lpstr>&lt;멸치의 꿈&gt; 전래 동화 영상 (쓰기 과제)</vt:lpstr>
      <vt:lpstr>듣기와 말하기 연습 (숙제)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687</cp:revision>
  <dcterms:created xsi:type="dcterms:W3CDTF">2008-02-12T07:53:45Z</dcterms:created>
  <dcterms:modified xsi:type="dcterms:W3CDTF">2020-06-28T15:39:27Z</dcterms:modified>
</cp:coreProperties>
</file>